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3" r:id="rId1"/>
  </p:sldMasterIdLst>
  <p:sldIdLst>
    <p:sldId id="256" r:id="rId2"/>
  </p:sldIdLst>
  <p:sldSz cx="25199975" cy="323992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66" userDrawn="1">
          <p15:clr>
            <a:srgbClr val="A4A3A4"/>
          </p15:clr>
        </p15:guide>
        <p15:guide id="2" pos="15308" userDrawn="1">
          <p15:clr>
            <a:srgbClr val="A4A3A4"/>
          </p15:clr>
        </p15:guide>
        <p15:guide id="3" orient="horz" pos="566" userDrawn="1">
          <p15:clr>
            <a:srgbClr val="A4A3A4"/>
          </p15:clr>
        </p15:guide>
        <p15:guide id="4" pos="7370" userDrawn="1">
          <p15:clr>
            <a:srgbClr val="A4A3A4"/>
          </p15:clr>
        </p15:guide>
        <p15:guide id="5" pos="14854" userDrawn="1">
          <p15:clr>
            <a:srgbClr val="A4A3A4"/>
          </p15:clr>
        </p15:guide>
        <p15:guide id="6" pos="7937" userDrawn="1">
          <p15:clr>
            <a:srgbClr val="A4A3A4"/>
          </p15:clr>
        </p15:guide>
        <p15:guide id="7" orient="horz" pos="1984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381" autoAdjust="0"/>
  </p:normalViewPr>
  <p:slideViewPr>
    <p:cSldViewPr snapToGrid="0">
      <p:cViewPr>
        <p:scale>
          <a:sx n="11" d="100"/>
          <a:sy n="11" d="100"/>
        </p:scale>
        <p:origin x="2308" y="168"/>
      </p:cViewPr>
      <p:guideLst>
        <p:guide pos="566"/>
        <p:guide pos="15308"/>
        <p:guide orient="horz" pos="566"/>
        <p:guide pos="7370"/>
        <p:guide pos="14854"/>
        <p:guide pos="7937"/>
        <p:guide orient="horz" pos="1984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503997" y="863976"/>
            <a:ext cx="24191976" cy="30671326"/>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294248" y="4168614"/>
            <a:ext cx="20600980" cy="13823696"/>
          </a:xfrm>
        </p:spPr>
        <p:txBody>
          <a:bodyPr anchor="b">
            <a:normAutofit/>
          </a:bodyPr>
          <a:lstStyle>
            <a:lvl1pPr algn="ctr">
              <a:lnSpc>
                <a:spcPct val="85000"/>
              </a:lnSpc>
              <a:defRPr sz="16535" b="1" cap="all" baseline="0">
                <a:ln w="15875">
                  <a:solidFill>
                    <a:schemeClr val="bg1"/>
                  </a:solidFill>
                </a:ln>
                <a:solidFill>
                  <a:schemeClr val="accent1"/>
                </a:solidFill>
                <a:effectLst>
                  <a:outerShdw dist="38100" dir="2700000" algn="tl" rotWithShape="0">
                    <a:schemeClr val="accent1"/>
                  </a:outerShdw>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3533477" y="18281341"/>
            <a:ext cx="18122527" cy="6558116"/>
          </a:xfrm>
        </p:spPr>
        <p:txBody>
          <a:bodyPr>
            <a:normAutofit/>
          </a:bodyPr>
          <a:lstStyle>
            <a:lvl1pPr marL="0" indent="0" algn="ctr">
              <a:spcBef>
                <a:spcPts val="2756"/>
              </a:spcBef>
              <a:buNone/>
              <a:defRPr sz="4961">
                <a:solidFill>
                  <a:schemeClr val="accent1"/>
                </a:solidFill>
              </a:defRPr>
            </a:lvl1pPr>
            <a:lvl2pPr marL="944998" indent="0" algn="ctr">
              <a:buNone/>
              <a:defRPr sz="4961"/>
            </a:lvl2pPr>
            <a:lvl3pPr marL="1889996" indent="0" algn="ctr">
              <a:buNone/>
              <a:defRPr sz="4961"/>
            </a:lvl3pPr>
            <a:lvl4pPr marL="2834994" indent="0" algn="ctr">
              <a:buNone/>
              <a:defRPr sz="4134"/>
            </a:lvl4pPr>
            <a:lvl5pPr marL="3779992" indent="0" algn="ctr">
              <a:buNone/>
              <a:defRPr sz="4134"/>
            </a:lvl5pPr>
            <a:lvl6pPr marL="4724991" indent="0" algn="ctr">
              <a:buNone/>
              <a:defRPr sz="4134"/>
            </a:lvl6pPr>
            <a:lvl7pPr marL="5669989" indent="0" algn="ctr">
              <a:buNone/>
              <a:defRPr sz="4134"/>
            </a:lvl7pPr>
            <a:lvl8pPr marL="6614987" indent="0" algn="ctr">
              <a:buNone/>
              <a:defRPr sz="4134"/>
            </a:lvl8pPr>
            <a:lvl9pPr marL="7559985" indent="0" algn="ctr">
              <a:buNone/>
              <a:defRPr sz="4134"/>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fld id="{C356A6BA-5F1A-4310-8DC5-48E93659E082}" type="datetimeFigureOut">
              <a:rPr lang="tr-TR" smtClean="0"/>
              <a:t>2.06.2021</a:t>
            </a:fld>
            <a:endParaRPr lang="tr-TR"/>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58FA235D-574B-46F8-8C1D-E57A769AE650}" type="slidenum">
              <a:rPr lang="tr-TR" smtClean="0"/>
              <a:t>‹#›</a:t>
            </a:fld>
            <a:endParaRPr lang="tr-TR"/>
          </a:p>
        </p:txBody>
      </p:sp>
      <p:cxnSp>
        <p:nvCxnSpPr>
          <p:cNvPr id="8" name="Straight Connector 7"/>
          <p:cNvCxnSpPr/>
          <p:nvPr/>
        </p:nvCxnSpPr>
        <p:spPr>
          <a:xfrm>
            <a:off x="4089747" y="17639612"/>
            <a:ext cx="1700998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8442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356A6BA-5F1A-4310-8DC5-48E93659E082}" type="datetimeFigureOut">
              <a:rPr lang="tr-TR" smtClean="0"/>
              <a:t>2.06.2021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FA235D-574B-46F8-8C1D-E57A769AE650}" type="slidenum">
              <a:rPr lang="tr-TR" smtClean="0"/>
              <a:t>‹#›</a:t>
            </a:fld>
            <a:endParaRPr lang="tr-TR"/>
          </a:p>
        </p:txBody>
      </p:sp>
    </p:spTree>
    <p:extLst>
      <p:ext uri="{BB962C8B-B14F-4D97-AF65-F5344CB8AC3E}">
        <p14:creationId xmlns:p14="http://schemas.microsoft.com/office/powerpoint/2010/main" val="3388158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033734" y="3599921"/>
            <a:ext cx="4803745" cy="25559438"/>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2362499" y="3599921"/>
            <a:ext cx="15356235" cy="255594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356A6BA-5F1A-4310-8DC5-48E93659E082}" type="datetimeFigureOut">
              <a:rPr lang="tr-TR" smtClean="0"/>
              <a:t>2.06.2021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FA235D-574B-46F8-8C1D-E57A769AE650}" type="slidenum">
              <a:rPr lang="tr-TR" smtClean="0"/>
              <a:t>‹#›</a:t>
            </a:fld>
            <a:endParaRPr lang="tr-TR"/>
          </a:p>
        </p:txBody>
      </p:sp>
    </p:spTree>
    <p:extLst>
      <p:ext uri="{BB962C8B-B14F-4D97-AF65-F5344CB8AC3E}">
        <p14:creationId xmlns:p14="http://schemas.microsoft.com/office/powerpoint/2010/main" val="353716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lvl1pPr>
              <a:spcBef>
                <a:spcPts val="2756"/>
              </a:spcBef>
              <a:defRPr/>
            </a:lvl1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356A6BA-5F1A-4310-8DC5-48E93659E082}" type="datetimeFigureOut">
              <a:rPr lang="tr-TR" smtClean="0"/>
              <a:t>2.06.2021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FA235D-574B-46F8-8C1D-E57A769AE650}" type="slidenum">
              <a:rPr lang="tr-TR" smtClean="0"/>
              <a:t>‹#›</a:t>
            </a:fld>
            <a:endParaRPr lang="tr-TR"/>
          </a:p>
        </p:txBody>
      </p:sp>
    </p:spTree>
    <p:extLst>
      <p:ext uri="{BB962C8B-B14F-4D97-AF65-F5344CB8AC3E}">
        <p14:creationId xmlns:p14="http://schemas.microsoft.com/office/powerpoint/2010/main" val="168836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286898" y="5544327"/>
            <a:ext cx="20600980" cy="13823696"/>
          </a:xfrm>
        </p:spPr>
        <p:txBody>
          <a:bodyPr anchor="b">
            <a:noAutofit/>
          </a:bodyPr>
          <a:lstStyle>
            <a:lvl1pPr algn="ctr">
              <a:lnSpc>
                <a:spcPct val="85000"/>
              </a:lnSpc>
              <a:defRPr lang="en-US" sz="16535" b="1" kern="1200" cap="all" baseline="0" dirty="0">
                <a:ln w="15875">
                  <a:solidFill>
                    <a:schemeClr val="bg1"/>
                  </a:solidFill>
                </a:ln>
                <a:solidFill>
                  <a:schemeClr val="accent1"/>
                </a:solidFill>
                <a:effectLst>
                  <a:outerShdw dist="38100" dir="2700000" algn="tl" rotWithShape="0">
                    <a:schemeClr val="accent1"/>
                  </a:outerShdw>
                </a:effectLst>
                <a:latin typeface="+mj-lt"/>
                <a:ea typeface="+mj-ea"/>
                <a:cs typeface="+mj-cs"/>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3534297" y="19627222"/>
            <a:ext cx="18125082" cy="6443036"/>
          </a:xfrm>
        </p:spPr>
        <p:txBody>
          <a:bodyPr anchor="t">
            <a:normAutofit/>
          </a:bodyPr>
          <a:lstStyle>
            <a:lvl1pPr marL="0" indent="0" algn="ctr">
              <a:buNone/>
              <a:defRPr sz="4961">
                <a:solidFill>
                  <a:schemeClr val="accent1"/>
                </a:solidFill>
              </a:defRPr>
            </a:lvl1pPr>
            <a:lvl2pPr marL="944998" indent="0">
              <a:buNone/>
              <a:defRPr sz="3720">
                <a:solidFill>
                  <a:schemeClr val="tx1">
                    <a:tint val="75000"/>
                  </a:schemeClr>
                </a:solidFill>
              </a:defRPr>
            </a:lvl2pPr>
            <a:lvl3pPr marL="1889996" indent="0">
              <a:buNone/>
              <a:defRPr sz="3307">
                <a:solidFill>
                  <a:schemeClr val="tx1">
                    <a:tint val="75000"/>
                  </a:schemeClr>
                </a:solidFill>
              </a:defRPr>
            </a:lvl3pPr>
            <a:lvl4pPr marL="2834994" indent="0">
              <a:buNone/>
              <a:defRPr sz="2894">
                <a:solidFill>
                  <a:schemeClr val="tx1">
                    <a:tint val="75000"/>
                  </a:schemeClr>
                </a:solidFill>
              </a:defRPr>
            </a:lvl4pPr>
            <a:lvl5pPr marL="3779992" indent="0">
              <a:buNone/>
              <a:defRPr sz="2894">
                <a:solidFill>
                  <a:schemeClr val="tx1">
                    <a:tint val="75000"/>
                  </a:schemeClr>
                </a:solidFill>
              </a:defRPr>
            </a:lvl5pPr>
            <a:lvl6pPr marL="4724991" indent="0">
              <a:buNone/>
              <a:defRPr sz="2894">
                <a:solidFill>
                  <a:schemeClr val="tx1">
                    <a:tint val="75000"/>
                  </a:schemeClr>
                </a:solidFill>
              </a:defRPr>
            </a:lvl6pPr>
            <a:lvl7pPr marL="5669989" indent="0">
              <a:buNone/>
              <a:defRPr sz="2894">
                <a:solidFill>
                  <a:schemeClr val="tx1">
                    <a:tint val="75000"/>
                  </a:schemeClr>
                </a:solidFill>
              </a:defRPr>
            </a:lvl7pPr>
            <a:lvl8pPr marL="6614987" indent="0">
              <a:buNone/>
              <a:defRPr sz="2894">
                <a:solidFill>
                  <a:schemeClr val="tx1">
                    <a:tint val="75000"/>
                  </a:schemeClr>
                </a:solidFill>
              </a:defRPr>
            </a:lvl8pPr>
            <a:lvl9pPr marL="7559985" indent="0">
              <a:buNone/>
              <a:defRPr sz="2894">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C356A6BA-5F1A-4310-8DC5-48E93659E082}" type="datetimeFigureOut">
              <a:rPr lang="tr-TR" smtClean="0"/>
              <a:t>2.06.2021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FA235D-574B-46F8-8C1D-E57A769AE650}" type="slidenum">
              <a:rPr lang="tr-TR" smtClean="0"/>
              <a:t>‹#›</a:t>
            </a:fld>
            <a:endParaRPr lang="tr-TR"/>
          </a:p>
        </p:txBody>
      </p:sp>
      <p:cxnSp>
        <p:nvCxnSpPr>
          <p:cNvPr id="7" name="Straight Connector 6"/>
          <p:cNvCxnSpPr/>
          <p:nvPr/>
        </p:nvCxnSpPr>
        <p:spPr>
          <a:xfrm>
            <a:off x="4094997" y="18993636"/>
            <a:ext cx="1700998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4120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2362498" y="9719782"/>
            <a:ext cx="9827990" cy="19007582"/>
          </a:xfrm>
        </p:spPr>
        <p:txBody>
          <a:bodyPr/>
          <a:lstStyle>
            <a:lvl1pPr>
              <a:defRPr sz="4547"/>
            </a:lvl1pPr>
            <a:lvl2pPr>
              <a:defRPr sz="4134"/>
            </a:lvl2pPr>
            <a:lvl3pPr>
              <a:defRPr sz="3720"/>
            </a:lvl3pPr>
            <a:lvl4pPr>
              <a:defRPr sz="3307"/>
            </a:lvl4pPr>
            <a:lvl5pPr>
              <a:defRPr sz="3307"/>
            </a:lvl5pPr>
            <a:lvl6pPr>
              <a:defRPr sz="3307"/>
            </a:lvl6pPr>
            <a:lvl7pPr>
              <a:defRPr sz="3307"/>
            </a:lvl7pPr>
            <a:lvl8pPr>
              <a:defRPr sz="3307"/>
            </a:lvl8pPr>
            <a:lvl9pPr>
              <a:defRPr sz="3307"/>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12954697" y="9719787"/>
            <a:ext cx="9827990" cy="19007582"/>
          </a:xfrm>
        </p:spPr>
        <p:txBody>
          <a:bodyPr/>
          <a:lstStyle>
            <a:lvl1pPr>
              <a:defRPr sz="4547"/>
            </a:lvl1pPr>
            <a:lvl2pPr>
              <a:defRPr sz="4134"/>
            </a:lvl2pPr>
            <a:lvl3pPr>
              <a:defRPr sz="3720"/>
            </a:lvl3pPr>
            <a:lvl4pPr>
              <a:defRPr sz="3307"/>
            </a:lvl4pPr>
            <a:lvl5pPr>
              <a:defRPr sz="3307"/>
            </a:lvl5pPr>
            <a:lvl6pPr>
              <a:defRPr sz="3307"/>
            </a:lvl6pPr>
            <a:lvl7pPr>
              <a:defRPr sz="3307"/>
            </a:lvl7pPr>
            <a:lvl8pPr>
              <a:defRPr sz="3307"/>
            </a:lvl8pPr>
            <a:lvl9pPr>
              <a:defRPr sz="3307"/>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C356A6BA-5F1A-4310-8DC5-48E93659E082}" type="datetimeFigureOut">
              <a:rPr lang="tr-TR" smtClean="0"/>
              <a:t>2.06.2021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8FA235D-574B-46F8-8C1D-E57A769AE650}" type="slidenum">
              <a:rPr lang="tr-TR" smtClean="0"/>
              <a:t>‹#›</a:t>
            </a:fld>
            <a:endParaRPr lang="tr-TR"/>
          </a:p>
        </p:txBody>
      </p:sp>
    </p:spTree>
    <p:extLst>
      <p:ext uri="{BB962C8B-B14F-4D97-AF65-F5344CB8AC3E}">
        <p14:creationId xmlns:p14="http://schemas.microsoft.com/office/powerpoint/2010/main" val="1183076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2362498" y="9455750"/>
            <a:ext cx="9827990" cy="3671919"/>
          </a:xfrm>
        </p:spPr>
        <p:txBody>
          <a:bodyPr anchor="ctr"/>
          <a:lstStyle>
            <a:lvl1pPr marL="0" indent="0">
              <a:spcBef>
                <a:spcPts val="0"/>
              </a:spcBef>
              <a:buNone/>
              <a:defRPr sz="4961" b="1"/>
            </a:lvl1pPr>
            <a:lvl2pPr marL="944998" indent="0">
              <a:buNone/>
              <a:defRPr sz="4134" b="1"/>
            </a:lvl2pPr>
            <a:lvl3pPr marL="1889996" indent="0">
              <a:buNone/>
              <a:defRPr sz="3720" b="1"/>
            </a:lvl3pPr>
            <a:lvl4pPr marL="2834994" indent="0">
              <a:buNone/>
              <a:defRPr sz="3307" b="1"/>
            </a:lvl4pPr>
            <a:lvl5pPr marL="3779992" indent="0">
              <a:buNone/>
              <a:defRPr sz="3307" b="1"/>
            </a:lvl5pPr>
            <a:lvl6pPr marL="4724991" indent="0">
              <a:buNone/>
              <a:defRPr sz="3307" b="1"/>
            </a:lvl6pPr>
            <a:lvl7pPr marL="5669989" indent="0">
              <a:buNone/>
              <a:defRPr sz="3307" b="1"/>
            </a:lvl7pPr>
            <a:lvl8pPr marL="6614987" indent="0">
              <a:buNone/>
              <a:defRPr sz="3307" b="1"/>
            </a:lvl8pPr>
            <a:lvl9pPr marL="7559985" indent="0">
              <a:buNone/>
              <a:defRPr sz="3307" b="1"/>
            </a:lvl9pPr>
          </a:lstStyle>
          <a:p>
            <a:pPr lvl="0"/>
            <a:r>
              <a:rPr lang="tr-TR"/>
              <a:t>Asıl metin stillerini düzenlemek için tıklayın</a:t>
            </a:r>
          </a:p>
        </p:txBody>
      </p:sp>
      <p:sp>
        <p:nvSpPr>
          <p:cNvPr id="4" name="Content Placeholder 3"/>
          <p:cNvSpPr>
            <a:spLocks noGrp="1"/>
          </p:cNvSpPr>
          <p:nvPr>
            <p:ph sz="half" idx="2"/>
          </p:nvPr>
        </p:nvSpPr>
        <p:spPr>
          <a:xfrm>
            <a:off x="2362498" y="12857117"/>
            <a:ext cx="9827990" cy="15983649"/>
          </a:xfrm>
        </p:spPr>
        <p:txBody>
          <a:bodyPr/>
          <a:lstStyle>
            <a:lvl1pPr>
              <a:defRPr sz="4547"/>
            </a:lvl1pPr>
            <a:lvl2pPr>
              <a:defRPr sz="4134"/>
            </a:lvl2pPr>
            <a:lvl3pPr>
              <a:defRPr sz="3720"/>
            </a:lvl3pPr>
            <a:lvl4pPr>
              <a:defRPr sz="3307"/>
            </a:lvl4pPr>
            <a:lvl5pPr>
              <a:defRPr sz="3307"/>
            </a:lvl5pPr>
            <a:lvl6pPr>
              <a:defRPr sz="3307"/>
            </a:lvl6pPr>
            <a:lvl7pPr>
              <a:defRPr sz="3307"/>
            </a:lvl7pPr>
            <a:lvl8pPr>
              <a:defRPr sz="3307"/>
            </a:lvl8pPr>
            <a:lvl9pPr>
              <a:defRPr sz="3307"/>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12957924" y="9444038"/>
            <a:ext cx="9827990" cy="3671919"/>
          </a:xfrm>
        </p:spPr>
        <p:txBody>
          <a:bodyPr anchor="ctr"/>
          <a:lstStyle>
            <a:lvl1pPr marL="0" indent="0">
              <a:spcBef>
                <a:spcPts val="0"/>
              </a:spcBef>
              <a:buNone/>
              <a:defRPr sz="4961" b="1"/>
            </a:lvl1pPr>
            <a:lvl2pPr marL="944998" indent="0">
              <a:buNone/>
              <a:defRPr sz="4134" b="1"/>
            </a:lvl2pPr>
            <a:lvl3pPr marL="1889996" indent="0">
              <a:buNone/>
              <a:defRPr sz="3720" b="1"/>
            </a:lvl3pPr>
            <a:lvl4pPr marL="2834994" indent="0">
              <a:buNone/>
              <a:defRPr sz="3307" b="1"/>
            </a:lvl4pPr>
            <a:lvl5pPr marL="3779992" indent="0">
              <a:buNone/>
              <a:defRPr sz="3307" b="1"/>
            </a:lvl5pPr>
            <a:lvl6pPr marL="4724991" indent="0">
              <a:buNone/>
              <a:defRPr sz="3307" b="1"/>
            </a:lvl6pPr>
            <a:lvl7pPr marL="5669989" indent="0">
              <a:buNone/>
              <a:defRPr sz="3307" b="1"/>
            </a:lvl7pPr>
            <a:lvl8pPr marL="6614987" indent="0">
              <a:buNone/>
              <a:defRPr sz="3307" b="1"/>
            </a:lvl8pPr>
            <a:lvl9pPr marL="7559985" indent="0">
              <a:buNone/>
              <a:defRPr sz="3307" b="1"/>
            </a:lvl9pPr>
          </a:lstStyle>
          <a:p>
            <a:pPr lvl="0"/>
            <a:r>
              <a:rPr lang="tr-TR"/>
              <a:t>Asıl metin stillerini düzenlemek için tıklayın</a:t>
            </a:r>
          </a:p>
        </p:txBody>
      </p:sp>
      <p:sp>
        <p:nvSpPr>
          <p:cNvPr id="6" name="Content Placeholder 5"/>
          <p:cNvSpPr>
            <a:spLocks noGrp="1"/>
          </p:cNvSpPr>
          <p:nvPr>
            <p:ph sz="quarter" idx="4"/>
          </p:nvPr>
        </p:nvSpPr>
        <p:spPr>
          <a:xfrm>
            <a:off x="12957924" y="12846908"/>
            <a:ext cx="9827990" cy="15983649"/>
          </a:xfrm>
        </p:spPr>
        <p:txBody>
          <a:bodyPr/>
          <a:lstStyle>
            <a:lvl1pPr>
              <a:defRPr sz="4547"/>
            </a:lvl1pPr>
            <a:lvl2pPr>
              <a:defRPr sz="4134"/>
            </a:lvl2pPr>
            <a:lvl3pPr>
              <a:defRPr sz="3720"/>
            </a:lvl3pPr>
            <a:lvl4pPr>
              <a:defRPr sz="3307"/>
            </a:lvl4pPr>
            <a:lvl5pPr>
              <a:defRPr sz="3307"/>
            </a:lvl5pPr>
            <a:lvl6pPr>
              <a:defRPr sz="3307"/>
            </a:lvl6pPr>
            <a:lvl7pPr>
              <a:defRPr sz="3307"/>
            </a:lvl7pPr>
            <a:lvl8pPr>
              <a:defRPr sz="3307"/>
            </a:lvl8pPr>
            <a:lvl9pPr>
              <a:defRPr sz="3307"/>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C356A6BA-5F1A-4310-8DC5-48E93659E082}" type="datetimeFigureOut">
              <a:rPr lang="tr-TR" smtClean="0"/>
              <a:t>2.06.2021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8FA235D-574B-46F8-8C1D-E57A769AE650}" type="slidenum">
              <a:rPr lang="tr-TR" smtClean="0"/>
              <a:t>‹#›</a:t>
            </a:fld>
            <a:endParaRPr lang="tr-TR"/>
          </a:p>
        </p:txBody>
      </p:sp>
    </p:spTree>
    <p:extLst>
      <p:ext uri="{BB962C8B-B14F-4D97-AF65-F5344CB8AC3E}">
        <p14:creationId xmlns:p14="http://schemas.microsoft.com/office/powerpoint/2010/main" val="4112827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C356A6BA-5F1A-4310-8DC5-48E93659E082}" type="datetimeFigureOut">
              <a:rPr lang="tr-TR" smtClean="0"/>
              <a:t>2.06.2021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8FA235D-574B-46F8-8C1D-E57A769AE650}" type="slidenum">
              <a:rPr lang="tr-TR" smtClean="0"/>
              <a:t>‹#›</a:t>
            </a:fld>
            <a:endParaRPr lang="tr-TR"/>
          </a:p>
        </p:txBody>
      </p:sp>
    </p:spTree>
    <p:extLst>
      <p:ext uri="{BB962C8B-B14F-4D97-AF65-F5344CB8AC3E}">
        <p14:creationId xmlns:p14="http://schemas.microsoft.com/office/powerpoint/2010/main" val="2757012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56A6BA-5F1A-4310-8DC5-48E93659E082}" type="datetimeFigureOut">
              <a:rPr lang="tr-TR" smtClean="0"/>
              <a:t>2.06.2021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58FA235D-574B-46F8-8C1D-E57A769AE650}" type="slidenum">
              <a:rPr lang="tr-TR" smtClean="0"/>
              <a:t>‹#›</a:t>
            </a:fld>
            <a:endParaRPr lang="tr-TR"/>
          </a:p>
        </p:txBody>
      </p:sp>
    </p:spTree>
    <p:extLst>
      <p:ext uri="{BB962C8B-B14F-4D97-AF65-F5344CB8AC3E}">
        <p14:creationId xmlns:p14="http://schemas.microsoft.com/office/powerpoint/2010/main" val="4181702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362498" y="5183886"/>
            <a:ext cx="7811992" cy="8207820"/>
          </a:xfrm>
        </p:spPr>
        <p:txBody>
          <a:bodyPr anchor="b">
            <a:noAutofit/>
          </a:bodyPr>
          <a:lstStyle>
            <a:lvl1pPr>
              <a:lnSpc>
                <a:spcPct val="90000"/>
              </a:lnSpc>
              <a:defRPr sz="8268" b="0"/>
            </a:lvl1pPr>
          </a:lstStyle>
          <a:p>
            <a:r>
              <a:rPr lang="tr-TR"/>
              <a:t>Asıl başlık stilini düzenlemek için tıklayın</a:t>
            </a:r>
            <a:endParaRPr lang="en-US" dirty="0"/>
          </a:p>
        </p:txBody>
      </p:sp>
      <p:sp>
        <p:nvSpPr>
          <p:cNvPr id="3" name="Content Placeholder 2"/>
          <p:cNvSpPr>
            <a:spLocks noGrp="1"/>
          </p:cNvSpPr>
          <p:nvPr>
            <p:ph idx="1"/>
          </p:nvPr>
        </p:nvSpPr>
        <p:spPr>
          <a:xfrm>
            <a:off x="11379988" y="5183886"/>
            <a:ext cx="11435999" cy="22031516"/>
          </a:xfrm>
        </p:spPr>
        <p:txBody>
          <a:bodyPr/>
          <a:lstStyle>
            <a:lvl1pPr>
              <a:defRPr sz="6614"/>
            </a:lvl1pPr>
            <a:lvl2pPr>
              <a:defRPr sz="5787"/>
            </a:lvl2pPr>
            <a:lvl3pPr>
              <a:defRPr sz="4961"/>
            </a:lvl3pPr>
            <a:lvl4pPr>
              <a:defRPr sz="4134"/>
            </a:lvl4pPr>
            <a:lvl5pPr>
              <a:defRPr sz="4134"/>
            </a:lvl5pPr>
            <a:lvl6pPr>
              <a:defRPr sz="4134"/>
            </a:lvl6pPr>
            <a:lvl7pPr>
              <a:defRPr sz="4134"/>
            </a:lvl7pPr>
            <a:lvl8pPr>
              <a:defRPr sz="4134"/>
            </a:lvl8pPr>
            <a:lvl9pPr>
              <a:defRPr sz="4134"/>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362498" y="13391706"/>
            <a:ext cx="7811992" cy="13823696"/>
          </a:xfrm>
        </p:spPr>
        <p:txBody>
          <a:bodyPr>
            <a:normAutofit/>
          </a:bodyPr>
          <a:lstStyle>
            <a:lvl1pPr marL="0" indent="0">
              <a:lnSpc>
                <a:spcPct val="100000"/>
              </a:lnSpc>
              <a:spcBef>
                <a:spcPts val="2205"/>
              </a:spcBef>
              <a:buNone/>
              <a:defRPr sz="3514"/>
            </a:lvl1pPr>
            <a:lvl2pPr marL="944998" indent="0">
              <a:buNone/>
              <a:defRPr sz="2480"/>
            </a:lvl2pPr>
            <a:lvl3pPr marL="1889996" indent="0">
              <a:buNone/>
              <a:defRPr sz="2067"/>
            </a:lvl3pPr>
            <a:lvl4pPr marL="2834994" indent="0">
              <a:buNone/>
              <a:defRPr sz="1860"/>
            </a:lvl4pPr>
            <a:lvl5pPr marL="3779992" indent="0">
              <a:buNone/>
              <a:defRPr sz="1860"/>
            </a:lvl5pPr>
            <a:lvl6pPr marL="4724991" indent="0">
              <a:buNone/>
              <a:defRPr sz="1860"/>
            </a:lvl6pPr>
            <a:lvl7pPr marL="5669989" indent="0">
              <a:buNone/>
              <a:defRPr sz="1860"/>
            </a:lvl7pPr>
            <a:lvl8pPr marL="6614987" indent="0">
              <a:buNone/>
              <a:defRPr sz="1860"/>
            </a:lvl8pPr>
            <a:lvl9pPr marL="7559985" indent="0">
              <a:buNone/>
              <a:defRPr sz="186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356A6BA-5F1A-4310-8DC5-48E93659E082}" type="datetimeFigureOut">
              <a:rPr lang="tr-TR" smtClean="0"/>
              <a:t>2.06.2021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8FA235D-574B-46F8-8C1D-E57A769AE650}" type="slidenum">
              <a:rPr lang="tr-TR" smtClean="0"/>
              <a:t>‹#›</a:t>
            </a:fld>
            <a:endParaRPr lang="tr-TR"/>
          </a:p>
        </p:txBody>
      </p:sp>
    </p:spTree>
    <p:extLst>
      <p:ext uri="{BB962C8B-B14F-4D97-AF65-F5344CB8AC3E}">
        <p14:creationId xmlns:p14="http://schemas.microsoft.com/office/powerpoint/2010/main" val="3154478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362498" y="5183886"/>
            <a:ext cx="7811992" cy="8207820"/>
          </a:xfrm>
        </p:spPr>
        <p:txBody>
          <a:bodyPr anchor="b">
            <a:noAutofit/>
          </a:bodyPr>
          <a:lstStyle>
            <a:lvl1pPr>
              <a:lnSpc>
                <a:spcPct val="90000"/>
              </a:lnSpc>
              <a:defRPr sz="8268"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1076269" y="5054287"/>
            <a:ext cx="11733816" cy="21945122"/>
          </a:xfrm>
        </p:spPr>
        <p:txBody>
          <a:bodyPr lIns="274320" tIns="182880" anchor="t">
            <a:normAutofit/>
          </a:bodyPr>
          <a:lstStyle>
            <a:lvl1pPr marL="0" indent="0">
              <a:buNone/>
              <a:defRPr sz="5787"/>
            </a:lvl1pPr>
            <a:lvl2pPr marL="944998" indent="0">
              <a:buNone/>
              <a:defRPr sz="5787"/>
            </a:lvl2pPr>
            <a:lvl3pPr marL="1889996" indent="0">
              <a:buNone/>
              <a:defRPr sz="4961"/>
            </a:lvl3pPr>
            <a:lvl4pPr marL="2834994" indent="0">
              <a:buNone/>
              <a:defRPr sz="4134"/>
            </a:lvl4pPr>
            <a:lvl5pPr marL="3779992" indent="0">
              <a:buNone/>
              <a:defRPr sz="4134"/>
            </a:lvl5pPr>
            <a:lvl6pPr marL="4724991" indent="0">
              <a:buNone/>
              <a:defRPr sz="4134"/>
            </a:lvl6pPr>
            <a:lvl7pPr marL="5669989" indent="0">
              <a:buNone/>
              <a:defRPr sz="4134"/>
            </a:lvl7pPr>
            <a:lvl8pPr marL="6614987" indent="0">
              <a:buNone/>
              <a:defRPr sz="4134"/>
            </a:lvl8pPr>
            <a:lvl9pPr marL="7559985" indent="0">
              <a:buNone/>
              <a:defRPr sz="4134"/>
            </a:lvl9pPr>
          </a:lstStyle>
          <a:p>
            <a:r>
              <a:rPr lang="tr-TR"/>
              <a:t>Resim eklemek için simgeye tıklayın</a:t>
            </a:r>
            <a:endParaRPr lang="en-US" dirty="0"/>
          </a:p>
        </p:txBody>
      </p:sp>
      <p:sp>
        <p:nvSpPr>
          <p:cNvPr id="4" name="Text Placeholder 3"/>
          <p:cNvSpPr>
            <a:spLocks noGrp="1"/>
          </p:cNvSpPr>
          <p:nvPr>
            <p:ph type="body" sz="half" idx="2"/>
          </p:nvPr>
        </p:nvSpPr>
        <p:spPr>
          <a:xfrm>
            <a:off x="2362498" y="13391706"/>
            <a:ext cx="7811992" cy="13607701"/>
          </a:xfrm>
        </p:spPr>
        <p:txBody>
          <a:bodyPr>
            <a:normAutofit/>
          </a:bodyPr>
          <a:lstStyle>
            <a:lvl1pPr marL="0" indent="0">
              <a:lnSpc>
                <a:spcPct val="100000"/>
              </a:lnSpc>
              <a:spcBef>
                <a:spcPts val="2205"/>
              </a:spcBef>
              <a:buNone/>
              <a:defRPr sz="3514"/>
            </a:lvl1pPr>
            <a:lvl2pPr marL="944998" indent="0">
              <a:buNone/>
              <a:defRPr sz="2480"/>
            </a:lvl2pPr>
            <a:lvl3pPr marL="1889996" indent="0">
              <a:buNone/>
              <a:defRPr sz="2067"/>
            </a:lvl3pPr>
            <a:lvl4pPr marL="2834994" indent="0">
              <a:buNone/>
              <a:defRPr sz="1860"/>
            </a:lvl4pPr>
            <a:lvl5pPr marL="3779992" indent="0">
              <a:buNone/>
              <a:defRPr sz="1860"/>
            </a:lvl5pPr>
            <a:lvl6pPr marL="4724991" indent="0">
              <a:buNone/>
              <a:defRPr sz="1860"/>
            </a:lvl6pPr>
            <a:lvl7pPr marL="5669989" indent="0">
              <a:buNone/>
              <a:defRPr sz="1860"/>
            </a:lvl7pPr>
            <a:lvl8pPr marL="6614987" indent="0">
              <a:buNone/>
              <a:defRPr sz="1860"/>
            </a:lvl8pPr>
            <a:lvl9pPr marL="7559985" indent="0">
              <a:buNone/>
              <a:defRPr sz="186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356A6BA-5F1A-4310-8DC5-48E93659E082}" type="datetimeFigureOut">
              <a:rPr lang="tr-TR" smtClean="0"/>
              <a:t>2.06.2021</a:t>
            </a:fld>
            <a:endParaRPr lang="tr-T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FA235D-574B-46F8-8C1D-E57A769AE650}" type="slidenum">
              <a:rPr lang="tr-TR" smtClean="0"/>
              <a:t>‹#›</a:t>
            </a:fld>
            <a:endParaRPr lang="tr-TR"/>
          </a:p>
        </p:txBody>
      </p:sp>
    </p:spTree>
    <p:extLst>
      <p:ext uri="{BB962C8B-B14F-4D97-AF65-F5344CB8AC3E}">
        <p14:creationId xmlns:p14="http://schemas.microsoft.com/office/powerpoint/2010/main" val="1804778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504000" y="863981"/>
            <a:ext cx="24191976" cy="30671326"/>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362498" y="2879937"/>
            <a:ext cx="20411980" cy="6407859"/>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2362502" y="9719786"/>
            <a:ext cx="20406504" cy="19079581"/>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2362489" y="29403273"/>
            <a:ext cx="4814028" cy="1724962"/>
          </a:xfrm>
          <a:prstGeom prst="rect">
            <a:avLst/>
          </a:prstGeom>
        </p:spPr>
        <p:txBody>
          <a:bodyPr vert="horz" lIns="91440" tIns="45720" rIns="91440" bIns="45720" rtlCol="0" anchor="ctr"/>
          <a:lstStyle>
            <a:lvl1pPr algn="l">
              <a:defRPr sz="2756">
                <a:solidFill>
                  <a:schemeClr val="accent1"/>
                </a:solidFill>
              </a:defRPr>
            </a:lvl1pPr>
          </a:lstStyle>
          <a:p>
            <a:fld id="{C356A6BA-5F1A-4310-8DC5-48E93659E082}" type="datetimeFigureOut">
              <a:rPr lang="tr-TR" smtClean="0"/>
              <a:t>2.06.2021</a:t>
            </a:fld>
            <a:endParaRPr lang="tr-TR"/>
          </a:p>
        </p:txBody>
      </p:sp>
      <p:sp>
        <p:nvSpPr>
          <p:cNvPr id="5" name="Footer Placeholder 4"/>
          <p:cNvSpPr>
            <a:spLocks noGrp="1"/>
          </p:cNvSpPr>
          <p:nvPr>
            <p:ph type="ftr" sz="quarter" idx="3"/>
          </p:nvPr>
        </p:nvSpPr>
        <p:spPr>
          <a:xfrm>
            <a:off x="8162602" y="29403273"/>
            <a:ext cx="9751296" cy="1724962"/>
          </a:xfrm>
          <a:prstGeom prst="rect">
            <a:avLst/>
          </a:prstGeom>
        </p:spPr>
        <p:txBody>
          <a:bodyPr vert="horz" lIns="91440" tIns="45720" rIns="91440" bIns="45720" rtlCol="0" anchor="ctr"/>
          <a:lstStyle>
            <a:lvl1pPr algn="ctr">
              <a:defRPr sz="2756">
                <a:solidFill>
                  <a:schemeClr val="accent1"/>
                </a:solidFill>
              </a:defRPr>
            </a:lvl1pPr>
          </a:lstStyle>
          <a:p>
            <a:endParaRPr lang="tr-TR"/>
          </a:p>
        </p:txBody>
      </p:sp>
      <p:sp>
        <p:nvSpPr>
          <p:cNvPr id="6" name="Slide Number Placeholder 5"/>
          <p:cNvSpPr>
            <a:spLocks noGrp="1"/>
          </p:cNvSpPr>
          <p:nvPr>
            <p:ph type="sldNum" sz="quarter" idx="4"/>
          </p:nvPr>
        </p:nvSpPr>
        <p:spPr>
          <a:xfrm>
            <a:off x="19283461" y="29403273"/>
            <a:ext cx="3526627" cy="1724962"/>
          </a:xfrm>
          <a:prstGeom prst="rect">
            <a:avLst/>
          </a:prstGeom>
        </p:spPr>
        <p:txBody>
          <a:bodyPr vert="horz" lIns="91440" tIns="45720" rIns="91440" bIns="45720" rtlCol="0" anchor="ctr"/>
          <a:lstStyle>
            <a:lvl1pPr algn="r">
              <a:defRPr sz="2756">
                <a:solidFill>
                  <a:schemeClr val="accent1"/>
                </a:solidFill>
              </a:defRPr>
            </a:lvl1pPr>
          </a:lstStyle>
          <a:p>
            <a:fld id="{58FA235D-574B-46F8-8C1D-E57A769AE650}" type="slidenum">
              <a:rPr lang="tr-TR" smtClean="0"/>
              <a:t>‹#›</a:t>
            </a:fld>
            <a:endParaRPr lang="tr-TR"/>
          </a:p>
        </p:txBody>
      </p:sp>
    </p:spTree>
    <p:extLst>
      <p:ext uri="{BB962C8B-B14F-4D97-AF65-F5344CB8AC3E}">
        <p14:creationId xmlns:p14="http://schemas.microsoft.com/office/powerpoint/2010/main" val="2067335860"/>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Lst>
  <p:txStyles>
    <p:titleStyle>
      <a:lvl1pPr algn="l" defTabSz="1889996" rtl="0" eaLnBrk="1" latinLnBrk="0" hangingPunct="1">
        <a:lnSpc>
          <a:spcPct val="90000"/>
        </a:lnSpc>
        <a:spcBef>
          <a:spcPct val="0"/>
        </a:spcBef>
        <a:buNone/>
        <a:defRPr sz="11024" kern="1200">
          <a:solidFill>
            <a:schemeClr val="accent1"/>
          </a:solidFill>
          <a:latin typeface="+mj-lt"/>
          <a:ea typeface="+mj-ea"/>
          <a:cs typeface="+mj-cs"/>
        </a:defRPr>
      </a:lvl1pPr>
    </p:titleStyle>
    <p:bodyStyle>
      <a:lvl1pPr marL="472499" indent="-377999" algn="l" defTabSz="1889996" rtl="0" eaLnBrk="1" latinLnBrk="0" hangingPunct="1">
        <a:lnSpc>
          <a:spcPct val="90000"/>
        </a:lnSpc>
        <a:spcBef>
          <a:spcPts val="2756"/>
        </a:spcBef>
        <a:buClr>
          <a:schemeClr val="accent1"/>
        </a:buClr>
        <a:buSzPct val="80000"/>
        <a:buFont typeface="Corbel" pitchFamily="34" charset="0"/>
        <a:buChar char="•"/>
        <a:defRPr sz="5512" kern="1200">
          <a:solidFill>
            <a:schemeClr val="accent1"/>
          </a:solidFill>
          <a:latin typeface="+mn-lt"/>
          <a:ea typeface="+mn-ea"/>
          <a:cs typeface="+mn-cs"/>
        </a:defRPr>
      </a:lvl1pPr>
      <a:lvl2pPr marL="944998" indent="-377999" algn="l" defTabSz="1889996" rtl="0" eaLnBrk="1" latinLnBrk="0" hangingPunct="1">
        <a:lnSpc>
          <a:spcPct val="90000"/>
        </a:lnSpc>
        <a:spcBef>
          <a:spcPts val="413"/>
        </a:spcBef>
        <a:spcAft>
          <a:spcPts val="827"/>
        </a:spcAft>
        <a:buClr>
          <a:schemeClr val="accent1"/>
        </a:buClr>
        <a:buSzPct val="80000"/>
        <a:buFont typeface="Corbel" pitchFamily="34" charset="0"/>
        <a:buChar char="•"/>
        <a:defRPr sz="4961" kern="1200">
          <a:solidFill>
            <a:schemeClr val="accent1"/>
          </a:solidFill>
          <a:latin typeface="+mn-lt"/>
          <a:ea typeface="+mn-ea"/>
          <a:cs typeface="+mn-cs"/>
        </a:defRPr>
      </a:lvl2pPr>
      <a:lvl3pPr marL="1511997" indent="-377999" algn="l" defTabSz="1889996" rtl="0" eaLnBrk="1" latinLnBrk="0" hangingPunct="1">
        <a:lnSpc>
          <a:spcPct val="90000"/>
        </a:lnSpc>
        <a:spcBef>
          <a:spcPts val="413"/>
        </a:spcBef>
        <a:spcAft>
          <a:spcPts val="827"/>
        </a:spcAft>
        <a:buClr>
          <a:schemeClr val="accent1"/>
        </a:buClr>
        <a:buSzPct val="80000"/>
        <a:buFont typeface="Corbel" pitchFamily="34" charset="0"/>
        <a:buChar char="•"/>
        <a:defRPr sz="4409" kern="1200">
          <a:solidFill>
            <a:schemeClr val="accent1"/>
          </a:solidFill>
          <a:latin typeface="+mn-lt"/>
          <a:ea typeface="+mn-ea"/>
          <a:cs typeface="+mn-cs"/>
        </a:defRPr>
      </a:lvl3pPr>
      <a:lvl4pPr marL="2078996" indent="-377999" algn="l" defTabSz="1889996" rtl="0" eaLnBrk="1" latinLnBrk="0" hangingPunct="1">
        <a:lnSpc>
          <a:spcPct val="90000"/>
        </a:lnSpc>
        <a:spcBef>
          <a:spcPts val="413"/>
        </a:spcBef>
        <a:spcAft>
          <a:spcPts val="827"/>
        </a:spcAft>
        <a:buClr>
          <a:schemeClr val="accent1"/>
        </a:buClr>
        <a:buSzPct val="80000"/>
        <a:buFont typeface="Corbel" pitchFamily="34" charset="0"/>
        <a:buChar char="•"/>
        <a:defRPr sz="3858" kern="1200">
          <a:solidFill>
            <a:schemeClr val="accent1"/>
          </a:solidFill>
          <a:latin typeface="+mn-lt"/>
          <a:ea typeface="+mn-ea"/>
          <a:cs typeface="+mn-cs"/>
        </a:defRPr>
      </a:lvl4pPr>
      <a:lvl5pPr marL="2535759" indent="-377999" algn="l" defTabSz="1889996" rtl="0" eaLnBrk="1" latinLnBrk="0" hangingPunct="1">
        <a:lnSpc>
          <a:spcPct val="90000"/>
        </a:lnSpc>
        <a:spcBef>
          <a:spcPts val="413"/>
        </a:spcBef>
        <a:spcAft>
          <a:spcPts val="827"/>
        </a:spcAft>
        <a:buClr>
          <a:schemeClr val="accent1"/>
        </a:buClr>
        <a:buSzPct val="80000"/>
        <a:buFont typeface="Corbel" pitchFamily="34" charset="0"/>
        <a:buChar char="•"/>
        <a:defRPr sz="3858" kern="1200">
          <a:solidFill>
            <a:schemeClr val="accent1"/>
          </a:solidFill>
          <a:latin typeface="+mn-lt"/>
          <a:ea typeface="+mn-ea"/>
          <a:cs typeface="+mn-cs"/>
        </a:defRPr>
      </a:lvl5pPr>
      <a:lvl6pPr marL="3031490" indent="-472499" algn="l" defTabSz="1889996" rtl="0" eaLnBrk="1" latinLnBrk="0" hangingPunct="1">
        <a:lnSpc>
          <a:spcPct val="90000"/>
        </a:lnSpc>
        <a:spcBef>
          <a:spcPts val="413"/>
        </a:spcBef>
        <a:spcAft>
          <a:spcPts val="827"/>
        </a:spcAft>
        <a:buClr>
          <a:schemeClr val="accent1"/>
        </a:buClr>
        <a:buSzPct val="80000"/>
        <a:buFont typeface="Corbel" pitchFamily="34" charset="0"/>
        <a:buChar char="•"/>
        <a:defRPr sz="3858" kern="1200">
          <a:solidFill>
            <a:schemeClr val="accent1"/>
          </a:solidFill>
          <a:latin typeface="+mn-lt"/>
          <a:ea typeface="+mn-ea"/>
          <a:cs typeface="+mn-cs"/>
        </a:defRPr>
      </a:lvl6pPr>
      <a:lvl7pPr marL="3582670" indent="-472499" algn="l" defTabSz="1889996" rtl="0" eaLnBrk="1" latinLnBrk="0" hangingPunct="1">
        <a:lnSpc>
          <a:spcPct val="90000"/>
        </a:lnSpc>
        <a:spcBef>
          <a:spcPts val="413"/>
        </a:spcBef>
        <a:spcAft>
          <a:spcPts val="827"/>
        </a:spcAft>
        <a:buClr>
          <a:schemeClr val="accent1"/>
        </a:buClr>
        <a:buSzPct val="80000"/>
        <a:buFont typeface="Corbel" pitchFamily="34" charset="0"/>
        <a:buChar char="•"/>
        <a:defRPr sz="3858" kern="1200">
          <a:solidFill>
            <a:schemeClr val="accent1"/>
          </a:solidFill>
          <a:latin typeface="+mn-lt"/>
          <a:ea typeface="+mn-ea"/>
          <a:cs typeface="+mn-cs"/>
        </a:defRPr>
      </a:lvl7pPr>
      <a:lvl8pPr marL="4133850" indent="-472499" algn="l" defTabSz="1889996" rtl="0" eaLnBrk="1" latinLnBrk="0" hangingPunct="1">
        <a:lnSpc>
          <a:spcPct val="90000"/>
        </a:lnSpc>
        <a:spcBef>
          <a:spcPts val="413"/>
        </a:spcBef>
        <a:spcAft>
          <a:spcPts val="827"/>
        </a:spcAft>
        <a:buClr>
          <a:schemeClr val="accent1"/>
        </a:buClr>
        <a:buSzPct val="80000"/>
        <a:buFont typeface="Corbel" pitchFamily="34" charset="0"/>
        <a:buChar char="•"/>
        <a:defRPr sz="3858" kern="1200">
          <a:solidFill>
            <a:schemeClr val="accent1"/>
          </a:solidFill>
          <a:latin typeface="+mn-lt"/>
          <a:ea typeface="+mn-ea"/>
          <a:cs typeface="+mn-cs"/>
        </a:defRPr>
      </a:lvl8pPr>
      <a:lvl9pPr marL="4685030" indent="-472499" algn="l" defTabSz="1889996" rtl="0" eaLnBrk="1" latinLnBrk="0" hangingPunct="1">
        <a:lnSpc>
          <a:spcPct val="90000"/>
        </a:lnSpc>
        <a:spcBef>
          <a:spcPts val="413"/>
        </a:spcBef>
        <a:spcAft>
          <a:spcPts val="827"/>
        </a:spcAft>
        <a:buClr>
          <a:schemeClr val="accent1"/>
        </a:buClr>
        <a:buSzPct val="80000"/>
        <a:buFont typeface="Corbel" pitchFamily="34" charset="0"/>
        <a:buChar char="•"/>
        <a:defRPr sz="3858" kern="1200">
          <a:solidFill>
            <a:schemeClr val="accent1"/>
          </a:solidFill>
          <a:latin typeface="+mn-lt"/>
          <a:ea typeface="+mn-ea"/>
          <a:cs typeface="+mn-cs"/>
        </a:defRPr>
      </a:lvl9pPr>
    </p:bodyStyle>
    <p:otherStyle>
      <a:defPPr>
        <a:defRPr lang="en-US"/>
      </a:defPPr>
      <a:lvl1pPr marL="0" algn="l" defTabSz="1889996" rtl="0" eaLnBrk="1" latinLnBrk="0" hangingPunct="1">
        <a:defRPr sz="3720" kern="1200">
          <a:solidFill>
            <a:schemeClr val="tx1"/>
          </a:solidFill>
          <a:latin typeface="+mn-lt"/>
          <a:ea typeface="+mn-ea"/>
          <a:cs typeface="+mn-cs"/>
        </a:defRPr>
      </a:lvl1pPr>
      <a:lvl2pPr marL="944998" algn="l" defTabSz="1889996" rtl="0" eaLnBrk="1" latinLnBrk="0" hangingPunct="1">
        <a:defRPr sz="3720" kern="1200">
          <a:solidFill>
            <a:schemeClr val="tx1"/>
          </a:solidFill>
          <a:latin typeface="+mn-lt"/>
          <a:ea typeface="+mn-ea"/>
          <a:cs typeface="+mn-cs"/>
        </a:defRPr>
      </a:lvl2pPr>
      <a:lvl3pPr marL="1889996" algn="l" defTabSz="1889996" rtl="0" eaLnBrk="1" latinLnBrk="0" hangingPunct="1">
        <a:defRPr sz="3720" kern="1200">
          <a:solidFill>
            <a:schemeClr val="tx1"/>
          </a:solidFill>
          <a:latin typeface="+mn-lt"/>
          <a:ea typeface="+mn-ea"/>
          <a:cs typeface="+mn-cs"/>
        </a:defRPr>
      </a:lvl3pPr>
      <a:lvl4pPr marL="2834994" algn="l" defTabSz="1889996" rtl="0" eaLnBrk="1" latinLnBrk="0" hangingPunct="1">
        <a:defRPr sz="3720" kern="1200">
          <a:solidFill>
            <a:schemeClr val="tx1"/>
          </a:solidFill>
          <a:latin typeface="+mn-lt"/>
          <a:ea typeface="+mn-ea"/>
          <a:cs typeface="+mn-cs"/>
        </a:defRPr>
      </a:lvl4pPr>
      <a:lvl5pPr marL="3779992" algn="l" defTabSz="1889996" rtl="0" eaLnBrk="1" latinLnBrk="0" hangingPunct="1">
        <a:defRPr sz="3720" kern="1200">
          <a:solidFill>
            <a:schemeClr val="tx1"/>
          </a:solidFill>
          <a:latin typeface="+mn-lt"/>
          <a:ea typeface="+mn-ea"/>
          <a:cs typeface="+mn-cs"/>
        </a:defRPr>
      </a:lvl5pPr>
      <a:lvl6pPr marL="4724991" algn="l" defTabSz="1889996" rtl="0" eaLnBrk="1" latinLnBrk="0" hangingPunct="1">
        <a:defRPr sz="3720" kern="1200">
          <a:solidFill>
            <a:schemeClr val="tx1"/>
          </a:solidFill>
          <a:latin typeface="+mn-lt"/>
          <a:ea typeface="+mn-ea"/>
          <a:cs typeface="+mn-cs"/>
        </a:defRPr>
      </a:lvl6pPr>
      <a:lvl7pPr marL="5669989" algn="l" defTabSz="1889996" rtl="0" eaLnBrk="1" latinLnBrk="0" hangingPunct="1">
        <a:defRPr sz="3720" kern="1200">
          <a:solidFill>
            <a:schemeClr val="tx1"/>
          </a:solidFill>
          <a:latin typeface="+mn-lt"/>
          <a:ea typeface="+mn-ea"/>
          <a:cs typeface="+mn-cs"/>
        </a:defRPr>
      </a:lvl7pPr>
      <a:lvl8pPr marL="6614987" algn="l" defTabSz="1889996" rtl="0" eaLnBrk="1" latinLnBrk="0" hangingPunct="1">
        <a:defRPr sz="3720" kern="1200">
          <a:solidFill>
            <a:schemeClr val="tx1"/>
          </a:solidFill>
          <a:latin typeface="+mn-lt"/>
          <a:ea typeface="+mn-ea"/>
          <a:cs typeface="+mn-cs"/>
        </a:defRPr>
      </a:lvl8pPr>
      <a:lvl9pPr marL="7559985" algn="l" defTabSz="1889996" rtl="0" eaLnBrk="1" latinLnBrk="0" hangingPunct="1">
        <a:defRPr sz="37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86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068AAD6D-EA2E-4642-B898-B2E50370A06A}"/>
              </a:ext>
            </a:extLst>
          </p:cNvPr>
          <p:cNvSpPr/>
          <p:nvPr/>
        </p:nvSpPr>
        <p:spPr>
          <a:xfrm>
            <a:off x="-1" y="6375"/>
            <a:ext cx="25199975" cy="4913517"/>
          </a:xfrm>
          <a:prstGeom prst="rect">
            <a:avLst/>
          </a:prstGeom>
          <a:gradFill flip="none" rotWithShape="1">
            <a:gsLst>
              <a:gs pos="0">
                <a:schemeClr val="accent1">
                  <a:lumMod val="5000"/>
                  <a:lumOff val="95000"/>
                </a:schemeClr>
              </a:gs>
              <a:gs pos="74000">
                <a:schemeClr val="accent1">
                  <a:lumMod val="45000"/>
                  <a:lumOff val="55000"/>
                </a:schemeClr>
              </a:gs>
              <a:gs pos="100000">
                <a:schemeClr val="accent1">
                  <a:lumMod val="45000"/>
                  <a:lumOff val="55000"/>
                </a:schemeClr>
              </a:gs>
              <a:gs pos="100000">
                <a:schemeClr val="accent1">
                  <a:lumMod val="30000"/>
                  <a:lumOff val="70000"/>
                </a:schemeClr>
              </a:gs>
            </a:gsLst>
            <a:lin ang="2700000" scaled="1"/>
            <a:tileRect/>
          </a:gradFill>
          <a:ln>
            <a:gradFill>
              <a:gsLst>
                <a:gs pos="0">
                  <a:schemeClr val="accent1">
                    <a:lumMod val="5000"/>
                    <a:lumOff val="95000"/>
                  </a:schemeClr>
                </a:gs>
                <a:gs pos="74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p:spPr>
        <p:txBody>
          <a:bodyPr wrap="square" lIns="91440" tIns="45720" rIns="91440" bIns="45720">
            <a:spAutoFit/>
          </a:bodyPr>
          <a:lstStyle/>
          <a:p>
            <a:pPr algn="ctr"/>
            <a:endParaRPr lang="tr-TR" sz="4800" dirty="0">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algn="ctr"/>
            <a:r>
              <a:rPr lang="tr-TR" sz="4800" dirty="0">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ANALIZING THE RELATIONSHIP BETWEEN BRAIN MAGNETIC RESONANCE </a:t>
            </a:r>
          </a:p>
          <a:p>
            <a:pPr algn="ctr"/>
            <a:r>
              <a:rPr lang="tr-TR" sz="4800" dirty="0">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IMAGING </a:t>
            </a:r>
            <a:r>
              <a:rPr lang="tr-TR" sz="4800" b="0" cap="none" spc="0" dirty="0">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FIN</a:t>
            </a:r>
            <a:r>
              <a:rPr lang="tr-TR" sz="4800" dirty="0">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DINGS AND CLINICAL FINDINGS IN CHILDREN WITH CEREBRAL PALSY</a:t>
            </a:r>
          </a:p>
          <a:p>
            <a:pPr algn="ctr"/>
            <a:endParaRPr lang="tr-TR" sz="3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tr-TR" sz="3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Canan Koban</a:t>
            </a:r>
            <a:r>
              <a:rPr lang="tr-TR" sz="3600" b="1"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r>
              <a:rPr lang="tr-TR" sz="3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Füsun Dilara İçağasıoğlu</a:t>
            </a:r>
            <a:r>
              <a:rPr lang="tr-TR" sz="3600" b="1"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p>
          <a:p>
            <a:pPr algn="ctr"/>
            <a:r>
              <a:rPr lang="tr-TR" sz="28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r>
              <a:rPr lang="tr-T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Bezmialem Vakıf </a:t>
            </a:r>
            <a:r>
              <a:rPr lang="tr-TR" sz="2800" dirty="0" err="1">
                <a:effectLst/>
                <a:latin typeface="Times New Roman" panose="02020603050405020304" pitchFamily="18" charset="0"/>
                <a:ea typeface="Calibri" panose="020F0502020204030204" pitchFamily="34" charset="0"/>
                <a:cs typeface="Times New Roman" panose="02020603050405020304" pitchFamily="18" charset="0"/>
              </a:rPr>
              <a:t>University</a:t>
            </a:r>
            <a:r>
              <a:rPr lang="tr-TR"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800" dirty="0" err="1">
                <a:effectLst/>
                <a:latin typeface="Times New Roman" panose="02020603050405020304" pitchFamily="18" charset="0"/>
                <a:ea typeface="Calibri" panose="020F0502020204030204" pitchFamily="34" charset="0"/>
                <a:cs typeface="Times New Roman" panose="02020603050405020304" pitchFamily="18" charset="0"/>
              </a:rPr>
              <a:t>Faculty</a:t>
            </a:r>
            <a:r>
              <a:rPr lang="tr-TR" sz="2800" dirty="0">
                <a:effectLst/>
                <a:latin typeface="Times New Roman" panose="02020603050405020304" pitchFamily="18" charset="0"/>
                <a:ea typeface="Calibri" panose="020F0502020204030204" pitchFamily="34" charset="0"/>
                <a:cs typeface="Times New Roman" panose="02020603050405020304" pitchFamily="18" charset="0"/>
              </a:rPr>
              <a:t> of </a:t>
            </a:r>
            <a:r>
              <a:rPr lang="tr-TR" sz="2800" dirty="0" err="1">
                <a:effectLst/>
                <a:latin typeface="Times New Roman" panose="02020603050405020304" pitchFamily="18" charset="0"/>
                <a:ea typeface="Calibri" panose="020F0502020204030204" pitchFamily="34" charset="0"/>
                <a:cs typeface="Times New Roman" panose="02020603050405020304" pitchFamily="18" charset="0"/>
              </a:rPr>
              <a:t>Medicine</a:t>
            </a:r>
            <a:r>
              <a:rPr lang="tr-TR"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800" dirty="0" err="1">
                <a:effectLst/>
                <a:latin typeface="Times New Roman" panose="02020603050405020304" pitchFamily="18" charset="0"/>
                <a:ea typeface="Calibri" panose="020F0502020204030204" pitchFamily="34" charset="0"/>
                <a:cs typeface="Times New Roman" panose="02020603050405020304" pitchFamily="18" charset="0"/>
              </a:rPr>
              <a:t>Istanbul</a:t>
            </a:r>
            <a:r>
              <a:rPr lang="tr-TR"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800" dirty="0" err="1">
                <a:effectLst/>
                <a:latin typeface="Times New Roman" panose="02020603050405020304" pitchFamily="18" charset="0"/>
                <a:ea typeface="Calibri" panose="020F0502020204030204" pitchFamily="34" charset="0"/>
                <a:cs typeface="Times New Roman" panose="02020603050405020304" pitchFamily="18" charset="0"/>
              </a:rPr>
              <a:t>Turkey</a:t>
            </a:r>
            <a:r>
              <a:rPr lang="tr-TR"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tr-TR" sz="2800" dirty="0">
              <a:latin typeface="Times New Roman" panose="02020603050405020304" pitchFamily="18" charset="0"/>
              <a:ea typeface="Calibri" panose="020F0502020204030204" pitchFamily="34" charset="0"/>
              <a:cs typeface="Times New Roman" panose="02020603050405020304" pitchFamily="18" charset="0"/>
            </a:endParaRPr>
          </a:p>
          <a:p>
            <a:pPr algn="ctr"/>
            <a:r>
              <a:rPr lang="tr-TR" sz="28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Bezmialem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Vakıf</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University, Faculty of Medicine, Department of Pediatric Neurology ,Istanbul, Turkey.</a:t>
            </a:r>
          </a:p>
          <a:p>
            <a:pPr algn="ctr"/>
            <a:endParaRPr lang="tr-TR"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Shape 98">
            <a:extLst>
              <a:ext uri="{FF2B5EF4-FFF2-40B4-BE49-F238E27FC236}">
                <a16:creationId xmlns:a16="http://schemas.microsoft.com/office/drawing/2014/main" id="{C216FB43-DCDE-4A18-ACBE-3ECC448199E6}"/>
              </a:ext>
            </a:extLst>
          </p:cNvPr>
          <p:cNvPicPr preferRelativeResize="0"/>
          <p:nvPr/>
        </p:nvPicPr>
        <p:blipFill rotWithShape="1">
          <a:blip r:embed="rId2">
            <a:alphaModFix/>
          </a:blip>
          <a:srcRect/>
          <a:stretch/>
        </p:blipFill>
        <p:spPr>
          <a:xfrm>
            <a:off x="1710930" y="2742247"/>
            <a:ext cx="1701535" cy="1701535"/>
          </a:xfrm>
          <a:prstGeom prst="rect">
            <a:avLst/>
          </a:prstGeom>
          <a:noFill/>
          <a:ln>
            <a:noFill/>
          </a:ln>
        </p:spPr>
      </p:pic>
      <p:pic>
        <p:nvPicPr>
          <p:cNvPr id="6" name="Shape 98">
            <a:extLst>
              <a:ext uri="{FF2B5EF4-FFF2-40B4-BE49-F238E27FC236}">
                <a16:creationId xmlns:a16="http://schemas.microsoft.com/office/drawing/2014/main" id="{019C36E3-5D5B-435C-9C72-C48423A3A4EF}"/>
              </a:ext>
            </a:extLst>
          </p:cNvPr>
          <p:cNvPicPr preferRelativeResize="0"/>
          <p:nvPr/>
        </p:nvPicPr>
        <p:blipFill rotWithShape="1">
          <a:blip r:embed="rId2">
            <a:alphaModFix/>
          </a:blip>
          <a:srcRect/>
          <a:stretch/>
        </p:blipFill>
        <p:spPr>
          <a:xfrm>
            <a:off x="21480904" y="2742247"/>
            <a:ext cx="1701535" cy="1701535"/>
          </a:xfrm>
          <a:prstGeom prst="rect">
            <a:avLst/>
          </a:prstGeom>
          <a:noFill/>
          <a:ln>
            <a:noFill/>
          </a:ln>
        </p:spPr>
      </p:pic>
      <p:sp>
        <p:nvSpPr>
          <p:cNvPr id="9" name="Shape 84">
            <a:extLst>
              <a:ext uri="{FF2B5EF4-FFF2-40B4-BE49-F238E27FC236}">
                <a16:creationId xmlns:a16="http://schemas.microsoft.com/office/drawing/2014/main" id="{64E8B1FC-0CFF-4E8C-A7C0-09C7410BF06D}"/>
              </a:ext>
            </a:extLst>
          </p:cNvPr>
          <p:cNvSpPr/>
          <p:nvPr/>
        </p:nvSpPr>
        <p:spPr>
          <a:xfrm>
            <a:off x="904887" y="8631925"/>
            <a:ext cx="4084371" cy="894692"/>
          </a:xfrm>
          <a:prstGeom prst="rect">
            <a:avLst/>
          </a:prstGeom>
          <a:gradFill>
            <a:gsLst>
              <a:gs pos="100000">
                <a:schemeClr val="accent2"/>
              </a:gs>
              <a:gs pos="0">
                <a:schemeClr val="accent2"/>
              </a:gs>
              <a:gs pos="52000">
                <a:srgbClr val="FFFFFF">
                  <a:lumMod val="98000"/>
                  <a:lumOff val="2000"/>
                  <a:alpha val="0"/>
                </a:srgbClr>
              </a:gs>
              <a:gs pos="100000">
                <a:srgbClr val="336699"/>
              </a:gs>
            </a:gsLst>
            <a:lin ang="5400000" scaled="0"/>
          </a:gradFill>
          <a:ln cmpd="tri">
            <a:solidFill>
              <a:schemeClr val="accent2"/>
            </a:solidFill>
          </a:ln>
        </p:spPr>
        <p:txBody>
          <a:bodyPr spcFirstLastPara="1" wrap="square" lIns="140425" tIns="70200" rIns="140425" bIns="70200" anchor="ctr" anchorCtr="0">
            <a:noAutofit/>
          </a:bodyPr>
          <a:lstStyle/>
          <a:p>
            <a:pPr marL="0" marR="0" lvl="0" indent="0" algn="ctr" rtl="0">
              <a:spcBef>
                <a:spcPts val="0"/>
              </a:spcBef>
              <a:spcAft>
                <a:spcPts val="0"/>
              </a:spcAft>
              <a:buNone/>
            </a:pPr>
            <a:r>
              <a:rPr lang="tr-TR" sz="2400" b="1" i="0" u="none" strike="noStrike" cap="none" dirty="0">
                <a:solidFill>
                  <a:schemeClr val="accent1"/>
                </a:solidFill>
                <a:latin typeface="Times New Roman" panose="02020603050405020304" pitchFamily="18" charset="0"/>
                <a:ea typeface="Arial"/>
                <a:cs typeface="Times New Roman" panose="02020603050405020304" pitchFamily="18" charset="0"/>
                <a:sym typeface="Arial"/>
              </a:rPr>
              <a:t>INTRODUCTION</a:t>
            </a:r>
            <a:endParaRPr sz="2400" b="1" i="0" u="none" strike="noStrike" cap="none" dirty="0">
              <a:solidFill>
                <a:schemeClr val="accent1"/>
              </a:solidFill>
              <a:latin typeface="Times New Roman" panose="02020603050405020304" pitchFamily="18" charset="0"/>
              <a:ea typeface="Arial"/>
              <a:cs typeface="Times New Roman" panose="02020603050405020304" pitchFamily="18" charset="0"/>
              <a:sym typeface="Arial"/>
            </a:endParaRPr>
          </a:p>
        </p:txBody>
      </p:sp>
      <p:sp>
        <p:nvSpPr>
          <p:cNvPr id="10" name="Metin kutusu 9">
            <a:extLst>
              <a:ext uri="{FF2B5EF4-FFF2-40B4-BE49-F238E27FC236}">
                <a16:creationId xmlns:a16="http://schemas.microsoft.com/office/drawing/2014/main" id="{4868938D-480D-4209-AD9E-7A34793E121A}"/>
              </a:ext>
            </a:extLst>
          </p:cNvPr>
          <p:cNvSpPr txBox="1"/>
          <p:nvPr/>
        </p:nvSpPr>
        <p:spPr>
          <a:xfrm>
            <a:off x="898525" y="9730095"/>
            <a:ext cx="10830322" cy="3693319"/>
          </a:xfrm>
          <a:prstGeom prst="rect">
            <a:avLst/>
          </a:prstGeom>
          <a:noFill/>
        </p:spPr>
        <p:txBody>
          <a:bodyPr wrap="square" rtlCol="0">
            <a:spAutoFit/>
          </a:bodyPr>
          <a:lstStyle/>
          <a:p>
            <a:r>
              <a:rPr lang="tr-T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Cerebral</a:t>
            </a:r>
            <a:r>
              <a:rPr lang="tr-T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palsy</a:t>
            </a:r>
            <a:r>
              <a:rPr lang="tr-T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(CP) is a </a:t>
            </a:r>
            <a:r>
              <a:rPr lang="tr-T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non-progressive</a:t>
            </a:r>
            <a:r>
              <a:rPr lang="tr-T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neurodevelopmental</a:t>
            </a:r>
            <a:r>
              <a:rPr lang="tr-T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disorder</a:t>
            </a:r>
            <a:r>
              <a:rPr lang="tr-T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that</a:t>
            </a:r>
            <a:r>
              <a:rPr lang="tr-T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occurs</a:t>
            </a:r>
            <a:r>
              <a:rPr lang="tr-T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in </a:t>
            </a:r>
            <a:r>
              <a:rPr lang="tr-T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a:t>
            </a:r>
            <a:r>
              <a:rPr lang="tr-T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fetal</a:t>
            </a:r>
            <a:r>
              <a:rPr lang="tr-T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brain</a:t>
            </a:r>
            <a:r>
              <a:rPr lang="tr-T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causing</a:t>
            </a:r>
            <a:r>
              <a:rPr lang="tr-T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loss</a:t>
            </a:r>
            <a:r>
              <a:rPr lang="tr-T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of motor </a:t>
            </a:r>
            <a:r>
              <a:rPr lang="tr-T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function</a:t>
            </a:r>
            <a:r>
              <a:rPr lang="tr-T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movement</a:t>
            </a:r>
            <a:r>
              <a:rPr lang="tr-T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and</a:t>
            </a:r>
            <a:r>
              <a:rPr lang="tr-T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posture</a:t>
            </a:r>
            <a:r>
              <a:rPr lang="tr-T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tr-TR" sz="24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 CP </a:t>
            </a:r>
            <a:r>
              <a:rPr lang="tr-TR" sz="2400" dirty="0" err="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may</a:t>
            </a:r>
            <a:r>
              <a:rPr lang="tr-TR" sz="24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develop</a:t>
            </a:r>
            <a:r>
              <a:rPr lang="tr-TR" sz="24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due</a:t>
            </a:r>
            <a:r>
              <a:rPr lang="tr-TR" sz="24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to</a:t>
            </a:r>
            <a:r>
              <a:rPr lang="tr-TR" sz="24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many</a:t>
            </a:r>
            <a:r>
              <a:rPr lang="tr-TR" sz="24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factors</a:t>
            </a:r>
            <a:r>
              <a:rPr lang="tr-TR" sz="24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 in prenatal, </a:t>
            </a:r>
            <a:r>
              <a:rPr lang="tr-TR" sz="2400" dirty="0" err="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natal</a:t>
            </a:r>
            <a:r>
              <a:rPr lang="tr-TR" sz="24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or</a:t>
            </a:r>
            <a:r>
              <a:rPr lang="tr-TR" sz="24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early</a:t>
            </a:r>
            <a:r>
              <a:rPr lang="tr-TR" sz="24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postnatal</a:t>
            </a:r>
            <a:r>
              <a:rPr lang="tr-TR" sz="24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period</a:t>
            </a:r>
            <a:r>
              <a:rPr lang="tr-TR" sz="24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Except</a:t>
            </a:r>
            <a:r>
              <a:rPr lang="tr-TR" sz="24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these</a:t>
            </a:r>
            <a:r>
              <a:rPr lang="tr-TR" sz="24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three</a:t>
            </a:r>
            <a:r>
              <a:rPr lang="tr-TR" sz="24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periods</a:t>
            </a:r>
            <a:r>
              <a:rPr lang="tr-TR" sz="24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 it </a:t>
            </a:r>
            <a:r>
              <a:rPr lang="tr-TR" sz="2400" dirty="0" err="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may</a:t>
            </a:r>
            <a:r>
              <a:rPr lang="tr-TR" sz="24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 be </a:t>
            </a:r>
            <a:r>
              <a:rPr lang="tr-TR" sz="2400" dirty="0" err="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said</a:t>
            </a:r>
            <a:r>
              <a:rPr lang="tr-TR" sz="24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that</a:t>
            </a:r>
            <a:r>
              <a:rPr lang="tr-TR" sz="24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consanguineous</a:t>
            </a:r>
            <a:r>
              <a:rPr lang="tr-TR" sz="24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marriage</a:t>
            </a:r>
            <a:r>
              <a:rPr lang="tr-TR" sz="24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 is </a:t>
            </a:r>
            <a:r>
              <a:rPr lang="tr-TR" sz="2400" dirty="0" err="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one</a:t>
            </a:r>
            <a:r>
              <a:rPr lang="tr-TR" sz="24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 of </a:t>
            </a:r>
            <a:r>
              <a:rPr lang="tr-TR" sz="2400" dirty="0" err="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the</a:t>
            </a:r>
            <a:r>
              <a:rPr lang="tr-TR" sz="24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important</a:t>
            </a:r>
            <a:r>
              <a:rPr lang="tr-TR" sz="24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reason</a:t>
            </a:r>
            <a:r>
              <a:rPr lang="tr-TR" sz="24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that</a:t>
            </a:r>
            <a:r>
              <a:rPr lang="tr-TR" sz="24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may</a:t>
            </a:r>
            <a:r>
              <a:rPr lang="tr-TR" sz="24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cause</a:t>
            </a:r>
            <a:r>
              <a:rPr lang="tr-TR" sz="24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 CP. </a:t>
            </a:r>
            <a:r>
              <a:rPr lang="tr-TR" sz="2400" dirty="0" err="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The</a:t>
            </a:r>
            <a:r>
              <a:rPr lang="tr-TR" sz="24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wait-and-see</a:t>
            </a:r>
            <a:r>
              <a:rPr lang="tr-TR" sz="24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approach</a:t>
            </a:r>
            <a:r>
              <a:rPr lang="tr-TR" sz="24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 is </a:t>
            </a:r>
            <a:r>
              <a:rPr lang="tr-TR" sz="2400" dirty="0" err="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remarkable</a:t>
            </a:r>
            <a:r>
              <a:rPr lang="tr-TR" sz="24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 in </a:t>
            </a:r>
            <a:r>
              <a:rPr lang="tr-TR" sz="2400" dirty="0" err="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high</a:t>
            </a:r>
            <a:r>
              <a:rPr lang="tr-TR" sz="24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-risk </a:t>
            </a:r>
            <a:r>
              <a:rPr lang="tr-TR" sz="2400" dirty="0" err="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babies</a:t>
            </a:r>
            <a:r>
              <a:rPr lang="tr-TR" sz="24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 as </a:t>
            </a:r>
            <a:r>
              <a:rPr lang="tr-TR" sz="2400" dirty="0" err="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definitive</a:t>
            </a:r>
            <a:r>
              <a:rPr lang="tr-TR" sz="24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biological</a:t>
            </a:r>
            <a:r>
              <a:rPr lang="tr-TR" sz="24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markers</a:t>
            </a:r>
            <a:r>
              <a:rPr lang="tr-TR" sz="24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may</a:t>
            </a:r>
            <a:r>
              <a:rPr lang="tr-TR" sz="24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 not be </a:t>
            </a:r>
            <a:r>
              <a:rPr lang="tr-TR" sz="2400" dirty="0" err="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identified</a:t>
            </a:r>
            <a:r>
              <a:rPr lang="tr-TR" sz="24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 in </a:t>
            </a:r>
            <a:r>
              <a:rPr lang="tr-TR" sz="2400" dirty="0" err="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the</a:t>
            </a:r>
            <a:r>
              <a:rPr lang="tr-TR" sz="24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diagnosis</a:t>
            </a:r>
            <a:r>
              <a:rPr lang="tr-TR" sz="24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 of CP. </a:t>
            </a:r>
            <a:r>
              <a:rPr lang="tr-TR" sz="2400" dirty="0" err="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However</a:t>
            </a:r>
            <a:r>
              <a:rPr lang="tr-TR" sz="24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latin typeface="Times New Roman" panose="02020603050405020304" pitchFamily="18" charset="0"/>
                <a:ea typeface="Calibri" panose="020F0502020204030204" pitchFamily="34" charset="0"/>
                <a:cs typeface="Times New Roman" panose="02020603050405020304" pitchFamily="18" charset="0"/>
              </a:rPr>
              <a:t>m</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agnetic</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resonance</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imaging</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(MRI)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may</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relatively</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provide</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information</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about</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the</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nature</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and</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timing</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of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brain</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lesions.The</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aim</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of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this</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study</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was</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to</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evaluate</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the</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association</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between</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cranial</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MRI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findings</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and</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clinical</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comorbidities</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of CP.</a:t>
            </a:r>
          </a:p>
          <a:p>
            <a:endParaRPr lang="tr-TR" dirty="0"/>
          </a:p>
        </p:txBody>
      </p:sp>
      <p:sp>
        <p:nvSpPr>
          <p:cNvPr id="11" name="Shape 84">
            <a:extLst>
              <a:ext uri="{FF2B5EF4-FFF2-40B4-BE49-F238E27FC236}">
                <a16:creationId xmlns:a16="http://schemas.microsoft.com/office/drawing/2014/main" id="{8614888B-09F0-4652-B7DC-33BF72606B2B}"/>
              </a:ext>
            </a:extLst>
          </p:cNvPr>
          <p:cNvSpPr/>
          <p:nvPr/>
        </p:nvSpPr>
        <p:spPr>
          <a:xfrm>
            <a:off x="904887" y="13402992"/>
            <a:ext cx="4084371" cy="894692"/>
          </a:xfrm>
          <a:prstGeom prst="rect">
            <a:avLst/>
          </a:prstGeom>
          <a:gradFill>
            <a:gsLst>
              <a:gs pos="100000">
                <a:schemeClr val="accent2"/>
              </a:gs>
              <a:gs pos="0">
                <a:schemeClr val="accent2"/>
              </a:gs>
              <a:gs pos="52000">
                <a:srgbClr val="FFFFFF">
                  <a:lumMod val="98000"/>
                  <a:lumOff val="2000"/>
                  <a:alpha val="0"/>
                </a:srgbClr>
              </a:gs>
              <a:gs pos="100000">
                <a:srgbClr val="336699"/>
              </a:gs>
            </a:gsLst>
            <a:lin ang="5400000" scaled="0"/>
          </a:gradFill>
          <a:ln cmpd="tri">
            <a:solidFill>
              <a:schemeClr val="accent2"/>
            </a:solidFill>
          </a:ln>
        </p:spPr>
        <p:txBody>
          <a:bodyPr spcFirstLastPara="1" wrap="square" lIns="140425" tIns="70200" rIns="140425" bIns="70200" anchor="ctr" anchorCtr="0">
            <a:noAutofit/>
          </a:bodyPr>
          <a:lstStyle/>
          <a:p>
            <a:pPr marL="0" marR="0" lvl="0" indent="0" algn="ctr" rtl="0">
              <a:spcBef>
                <a:spcPts val="0"/>
              </a:spcBef>
              <a:spcAft>
                <a:spcPts val="0"/>
              </a:spcAft>
              <a:buNone/>
            </a:pPr>
            <a:r>
              <a:rPr lang="tr-TR" sz="2400" b="1" i="0" u="none" strike="noStrike" cap="none" dirty="0">
                <a:solidFill>
                  <a:schemeClr val="accent1"/>
                </a:solidFill>
                <a:latin typeface="Times New Roman" panose="02020603050405020304" pitchFamily="18" charset="0"/>
                <a:ea typeface="Arial"/>
                <a:cs typeface="Times New Roman" panose="02020603050405020304" pitchFamily="18" charset="0"/>
                <a:sym typeface="Arial"/>
              </a:rPr>
              <a:t>METHODS</a:t>
            </a:r>
            <a:endParaRPr sz="2400" b="1" i="0" u="none" strike="noStrike" cap="none" dirty="0">
              <a:solidFill>
                <a:schemeClr val="accent1"/>
              </a:solidFill>
              <a:latin typeface="Times New Roman" panose="02020603050405020304" pitchFamily="18" charset="0"/>
              <a:ea typeface="Arial"/>
              <a:cs typeface="Times New Roman" panose="02020603050405020304" pitchFamily="18" charset="0"/>
              <a:sym typeface="Arial"/>
            </a:endParaRPr>
          </a:p>
        </p:txBody>
      </p:sp>
      <p:sp>
        <p:nvSpPr>
          <p:cNvPr id="20" name="Metin kutusu 19">
            <a:extLst>
              <a:ext uri="{FF2B5EF4-FFF2-40B4-BE49-F238E27FC236}">
                <a16:creationId xmlns:a16="http://schemas.microsoft.com/office/drawing/2014/main" id="{C43A27CA-8A23-415F-ACD6-AFF2BA95DA1A}"/>
              </a:ext>
            </a:extLst>
          </p:cNvPr>
          <p:cNvSpPr txBox="1"/>
          <p:nvPr/>
        </p:nvSpPr>
        <p:spPr>
          <a:xfrm>
            <a:off x="853003" y="14446631"/>
            <a:ext cx="10658165" cy="2677656"/>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This study was carried out retrospectively in </a:t>
            </a:r>
            <a:r>
              <a:rPr lang="en-US" sz="2400" dirty="0" err="1">
                <a:latin typeface="Times New Roman" panose="02020603050405020304" pitchFamily="18" charset="0"/>
                <a:cs typeface="Times New Roman" panose="02020603050405020304" pitchFamily="18" charset="0"/>
              </a:rPr>
              <a:t>Bezmialem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Vakıf</a:t>
            </a:r>
            <a:r>
              <a:rPr lang="en-US" sz="2400" dirty="0">
                <a:latin typeface="Times New Roman" panose="02020603050405020304" pitchFamily="18" charset="0"/>
                <a:cs typeface="Times New Roman" panose="02020603050405020304" pitchFamily="18" charset="0"/>
              </a:rPr>
              <a:t> University Medical Faculty Hospital Pediatric Neurology Outpatient Clinic after approval of the Ethics Committee. 202 patients who were newly diagnosed or followed up between January 2017 and August 2020 were included but however, cases with a progressive course were excluded from the study. The demographic </a:t>
            </a:r>
            <a:r>
              <a:rPr lang="en-US" sz="2400" dirty="0" err="1">
                <a:latin typeface="Times New Roman" panose="02020603050405020304" pitchFamily="18" charset="0"/>
                <a:cs typeface="Times New Roman" panose="02020603050405020304" pitchFamily="18" charset="0"/>
              </a:rPr>
              <a:t>informations</a:t>
            </a:r>
            <a:r>
              <a:rPr lang="en-US" sz="2400" dirty="0">
                <a:latin typeface="Times New Roman" panose="02020603050405020304" pitchFamily="18" charset="0"/>
                <a:cs typeface="Times New Roman" panose="02020603050405020304" pitchFamily="18" charset="0"/>
              </a:rPr>
              <a:t>, prenatal, natal and postnatal histories, consanguineous marriage, clinical findings and MRI results of the patients in the archive were recorded in detail.</a:t>
            </a:r>
            <a:endParaRPr lang="tr-TR" sz="2400" dirty="0">
              <a:latin typeface="Times New Roman" panose="02020603050405020304" pitchFamily="18" charset="0"/>
              <a:cs typeface="Times New Roman" panose="02020603050405020304" pitchFamily="18" charset="0"/>
            </a:endParaRPr>
          </a:p>
        </p:txBody>
      </p:sp>
      <p:sp>
        <p:nvSpPr>
          <p:cNvPr id="22" name="Shape 84">
            <a:extLst>
              <a:ext uri="{FF2B5EF4-FFF2-40B4-BE49-F238E27FC236}">
                <a16:creationId xmlns:a16="http://schemas.microsoft.com/office/drawing/2014/main" id="{B0018EF2-89D6-49F6-A300-71FBA33079B3}"/>
              </a:ext>
            </a:extLst>
          </p:cNvPr>
          <p:cNvSpPr/>
          <p:nvPr/>
        </p:nvSpPr>
        <p:spPr>
          <a:xfrm>
            <a:off x="898525" y="17525646"/>
            <a:ext cx="4084371" cy="894692"/>
          </a:xfrm>
          <a:prstGeom prst="rect">
            <a:avLst/>
          </a:prstGeom>
          <a:gradFill>
            <a:gsLst>
              <a:gs pos="100000">
                <a:schemeClr val="accent2"/>
              </a:gs>
              <a:gs pos="0">
                <a:schemeClr val="accent2"/>
              </a:gs>
              <a:gs pos="52000">
                <a:srgbClr val="FFFFFF">
                  <a:lumMod val="98000"/>
                  <a:lumOff val="2000"/>
                  <a:alpha val="0"/>
                </a:srgbClr>
              </a:gs>
              <a:gs pos="100000">
                <a:srgbClr val="336699"/>
              </a:gs>
            </a:gsLst>
            <a:lin ang="5400000" scaled="0"/>
          </a:gradFill>
          <a:ln cmpd="tri">
            <a:solidFill>
              <a:schemeClr val="accent2"/>
            </a:solidFill>
          </a:ln>
        </p:spPr>
        <p:txBody>
          <a:bodyPr spcFirstLastPara="1" wrap="square" lIns="140425" tIns="70200" rIns="140425" bIns="70200" anchor="ctr" anchorCtr="0">
            <a:noAutofit/>
          </a:bodyPr>
          <a:lstStyle/>
          <a:p>
            <a:pPr marL="0" marR="0" lvl="0" indent="0" algn="ctr" rtl="0">
              <a:spcBef>
                <a:spcPts val="0"/>
              </a:spcBef>
              <a:spcAft>
                <a:spcPts val="0"/>
              </a:spcAft>
              <a:buNone/>
            </a:pPr>
            <a:r>
              <a:rPr lang="tr-TR" sz="2400" b="1" dirty="0">
                <a:solidFill>
                  <a:schemeClr val="accent1"/>
                </a:solidFill>
                <a:latin typeface="Times New Roman" panose="02020603050405020304" pitchFamily="18" charset="0"/>
                <a:ea typeface="Arial"/>
                <a:cs typeface="Times New Roman" panose="02020603050405020304" pitchFamily="18" charset="0"/>
                <a:sym typeface="Arial"/>
              </a:rPr>
              <a:t>RESULTS</a:t>
            </a:r>
            <a:endParaRPr sz="2400" b="1" i="0" u="none" strike="noStrike" cap="none" dirty="0">
              <a:solidFill>
                <a:schemeClr val="accent1"/>
              </a:solidFill>
              <a:latin typeface="Times New Roman" panose="02020603050405020304" pitchFamily="18" charset="0"/>
              <a:ea typeface="Arial"/>
              <a:cs typeface="Times New Roman" panose="02020603050405020304" pitchFamily="18" charset="0"/>
              <a:sym typeface="Arial"/>
            </a:endParaRPr>
          </a:p>
        </p:txBody>
      </p:sp>
      <p:sp>
        <p:nvSpPr>
          <p:cNvPr id="23" name="Metin kutusu 22">
            <a:extLst>
              <a:ext uri="{FF2B5EF4-FFF2-40B4-BE49-F238E27FC236}">
                <a16:creationId xmlns:a16="http://schemas.microsoft.com/office/drawing/2014/main" id="{3F440B03-7939-4884-81CC-420848BB03C6}"/>
              </a:ext>
            </a:extLst>
          </p:cNvPr>
          <p:cNvSpPr txBox="1"/>
          <p:nvPr/>
        </p:nvSpPr>
        <p:spPr>
          <a:xfrm>
            <a:off x="853003" y="18656941"/>
            <a:ext cx="10329595" cy="4154984"/>
          </a:xfrm>
          <a:prstGeom prst="rect">
            <a:avLst/>
          </a:prstGeom>
          <a:noFill/>
        </p:spPr>
        <p:txBody>
          <a:bodyPr wrap="square" rtlCol="0">
            <a:spAutoFit/>
          </a:bodyPr>
          <a:lstStyle/>
          <a:p>
            <a:pPr>
              <a:spcAft>
                <a:spcPts val="800"/>
              </a:spcAft>
            </a:pPr>
            <a:r>
              <a:rPr lang="tr-TR" sz="2400" dirty="0" err="1">
                <a:solidFill>
                  <a:srgbClr val="000000"/>
                </a:solidFill>
                <a:effectLst/>
                <a:latin typeface="Times New Roman" panose="02020603050405020304" pitchFamily="18" charset="0"/>
                <a:ea typeface="Calibri" panose="020F0502020204030204" pitchFamily="34" charset="0"/>
                <a:cs typeface="Bodoni Std"/>
              </a:rPr>
              <a:t>Cranial</a:t>
            </a:r>
            <a:r>
              <a:rPr lang="tr-TR" sz="2400" dirty="0">
                <a:solidFill>
                  <a:srgbClr val="000000"/>
                </a:solidFill>
                <a:effectLst/>
                <a:latin typeface="Times New Roman" panose="02020603050405020304" pitchFamily="18" charset="0"/>
                <a:ea typeface="Calibri" panose="020F0502020204030204" pitchFamily="34" charset="0"/>
                <a:cs typeface="Bodoni Std"/>
              </a:rPr>
              <a:t> MRI </a:t>
            </a:r>
            <a:r>
              <a:rPr lang="tr-TR" sz="2400" dirty="0" err="1">
                <a:solidFill>
                  <a:srgbClr val="000000"/>
                </a:solidFill>
                <a:effectLst/>
                <a:latin typeface="Times New Roman" panose="02020603050405020304" pitchFamily="18" charset="0"/>
                <a:ea typeface="Calibri" panose="020F0502020204030204" pitchFamily="34" charset="0"/>
                <a:cs typeface="Bodoni Std"/>
              </a:rPr>
              <a:t>abnormalities</a:t>
            </a:r>
            <a:r>
              <a:rPr lang="tr-TR" sz="2400" dirty="0">
                <a:solidFill>
                  <a:srgbClr val="000000"/>
                </a:solidFill>
                <a:effectLst/>
                <a:latin typeface="Times New Roman" panose="02020603050405020304" pitchFamily="18" charset="0"/>
                <a:ea typeface="Calibri" panose="020F0502020204030204" pitchFamily="34" charset="0"/>
                <a:cs typeface="Bodoni Std"/>
              </a:rPr>
              <a:t> </a:t>
            </a:r>
            <a:r>
              <a:rPr lang="tr-TR" sz="2400" dirty="0" err="1">
                <a:solidFill>
                  <a:srgbClr val="000000"/>
                </a:solidFill>
                <a:effectLst/>
                <a:latin typeface="Times New Roman" panose="02020603050405020304" pitchFamily="18" charset="0"/>
                <a:ea typeface="Calibri" panose="020F0502020204030204" pitchFamily="34" charset="0"/>
                <a:cs typeface="Bodoni Std"/>
              </a:rPr>
              <a:t>were</a:t>
            </a:r>
            <a:r>
              <a:rPr lang="tr-TR" sz="2400" dirty="0">
                <a:solidFill>
                  <a:srgbClr val="000000"/>
                </a:solidFill>
                <a:effectLst/>
                <a:latin typeface="Times New Roman" panose="02020603050405020304" pitchFamily="18" charset="0"/>
                <a:ea typeface="Calibri" panose="020F0502020204030204" pitchFamily="34" charset="0"/>
                <a:cs typeface="Bodoni Std"/>
              </a:rPr>
              <a:t> </a:t>
            </a:r>
            <a:r>
              <a:rPr lang="tr-TR" sz="2400" dirty="0" err="1">
                <a:solidFill>
                  <a:srgbClr val="000000"/>
                </a:solidFill>
                <a:effectLst/>
                <a:latin typeface="Times New Roman" panose="02020603050405020304" pitchFamily="18" charset="0"/>
                <a:ea typeface="Calibri" panose="020F0502020204030204" pitchFamily="34" charset="0"/>
                <a:cs typeface="Bodoni Std"/>
              </a:rPr>
              <a:t>detected</a:t>
            </a:r>
            <a:r>
              <a:rPr lang="tr-TR" sz="2400" dirty="0">
                <a:solidFill>
                  <a:srgbClr val="000000"/>
                </a:solidFill>
                <a:effectLst/>
                <a:latin typeface="Times New Roman" panose="02020603050405020304" pitchFamily="18" charset="0"/>
                <a:ea typeface="Calibri" panose="020F0502020204030204" pitchFamily="34" charset="0"/>
                <a:cs typeface="Bodoni Std"/>
              </a:rPr>
              <a:t> in 91.5% of </a:t>
            </a:r>
            <a:r>
              <a:rPr lang="tr-TR" sz="2400" dirty="0" err="1">
                <a:solidFill>
                  <a:srgbClr val="000000"/>
                </a:solidFill>
                <a:effectLst/>
                <a:latin typeface="Times New Roman" panose="02020603050405020304" pitchFamily="18" charset="0"/>
                <a:ea typeface="Calibri" panose="020F0502020204030204" pitchFamily="34" charset="0"/>
                <a:cs typeface="Bodoni Std"/>
              </a:rPr>
              <a:t>the</a:t>
            </a:r>
            <a:r>
              <a:rPr lang="tr-TR" sz="2400" dirty="0">
                <a:solidFill>
                  <a:srgbClr val="000000"/>
                </a:solidFill>
                <a:effectLst/>
                <a:latin typeface="Times New Roman" panose="02020603050405020304" pitchFamily="18" charset="0"/>
                <a:ea typeface="Calibri" panose="020F0502020204030204" pitchFamily="34" charset="0"/>
                <a:cs typeface="Bodoni Std"/>
              </a:rPr>
              <a:t> </a:t>
            </a:r>
            <a:r>
              <a:rPr lang="tr-TR" sz="2400" dirty="0" err="1">
                <a:solidFill>
                  <a:srgbClr val="000000"/>
                </a:solidFill>
                <a:effectLst/>
                <a:latin typeface="Times New Roman" panose="02020603050405020304" pitchFamily="18" charset="0"/>
                <a:ea typeface="Calibri" panose="020F0502020204030204" pitchFamily="34" charset="0"/>
                <a:cs typeface="Bodoni Std"/>
              </a:rPr>
              <a:t>patients</a:t>
            </a:r>
            <a:r>
              <a:rPr lang="tr-TR" sz="2400" dirty="0">
                <a:solidFill>
                  <a:srgbClr val="000000"/>
                </a:solidFill>
                <a:effectLst/>
                <a:latin typeface="Times New Roman" panose="02020603050405020304" pitchFamily="18" charset="0"/>
                <a:ea typeface="Calibri" panose="020F0502020204030204" pitchFamily="34" charset="0"/>
                <a:cs typeface="Bodoni Std"/>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According</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to</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the</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data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obtained</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the</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most</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common</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clinical</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finding</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was</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determined</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as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epilepsy</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(77.2%)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and</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observed</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that</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epilepsy</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frequently</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accompanies</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corpus</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callosum</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atrophy</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(p = 0.036).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We</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found</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that</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mental</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retardation</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speech</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disorders</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and</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gait</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disorders</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were</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associated</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with</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focal</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infarction</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and</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significant</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correlation</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was</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found</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between</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them</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(p = 0.041, p = 0.008, p = 0.014).</a:t>
            </a:r>
            <a:r>
              <a:rPr lang="tr-TR" sz="2400" dirty="0" err="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It</a:t>
            </a:r>
            <a:r>
              <a:rPr lang="tr-TR" sz="24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was</a:t>
            </a:r>
            <a:r>
              <a:rPr lang="tr-TR" sz="24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learned</a:t>
            </a:r>
            <a:r>
              <a:rPr lang="tr-TR" sz="24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that</a:t>
            </a:r>
            <a:r>
              <a:rPr lang="tr-TR" sz="24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clinical</a:t>
            </a:r>
            <a:r>
              <a:rPr lang="tr-TR" sz="24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findings</a:t>
            </a:r>
            <a:r>
              <a:rPr lang="tr-TR" sz="24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such</a:t>
            </a:r>
            <a:r>
              <a:rPr lang="tr-TR" sz="24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 as </a:t>
            </a:r>
            <a:r>
              <a:rPr lang="tr-TR" sz="2400" dirty="0" err="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behavioral</a:t>
            </a:r>
            <a:r>
              <a:rPr lang="tr-TR" sz="24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disorders</a:t>
            </a:r>
            <a:r>
              <a:rPr lang="tr-TR" sz="24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learning</a:t>
            </a:r>
            <a:r>
              <a:rPr lang="tr-TR" sz="24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difficulties</a:t>
            </a:r>
            <a:r>
              <a:rPr lang="tr-TR" sz="24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and</a:t>
            </a:r>
            <a:r>
              <a:rPr lang="tr-TR" sz="24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attention</a:t>
            </a:r>
            <a:r>
              <a:rPr lang="tr-TR" sz="24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deficit</a:t>
            </a:r>
            <a:r>
              <a:rPr lang="tr-TR" sz="24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were</a:t>
            </a:r>
            <a:r>
              <a:rPr lang="tr-TR" sz="24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associated</a:t>
            </a:r>
            <a:r>
              <a:rPr lang="tr-TR" sz="24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with</a:t>
            </a:r>
            <a:r>
              <a:rPr lang="tr-TR" sz="24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white</a:t>
            </a:r>
            <a:r>
              <a:rPr lang="tr-TR" sz="24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matter</a:t>
            </a:r>
            <a:r>
              <a:rPr lang="tr-TR" sz="24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damage</a:t>
            </a:r>
            <a:r>
              <a:rPr lang="tr-TR" sz="24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  (p = 0.005).</a:t>
            </a:r>
            <a:r>
              <a:rPr lang="tr-TR" sz="2400" b="1"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We</a:t>
            </a:r>
            <a:r>
              <a:rPr lang="tr-T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found</a:t>
            </a:r>
            <a:r>
              <a:rPr lang="tr-T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significant</a:t>
            </a:r>
            <a:r>
              <a:rPr lang="tr-T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correlation</a:t>
            </a:r>
            <a:r>
              <a:rPr lang="tr-T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in </a:t>
            </a:r>
            <a:r>
              <a:rPr lang="tr-T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between</a:t>
            </a:r>
            <a:r>
              <a:rPr lang="tr-T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nutritional</a:t>
            </a:r>
            <a:r>
              <a:rPr lang="tr-T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disorders</a:t>
            </a:r>
            <a:r>
              <a:rPr lang="tr-TR" sz="24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and</a:t>
            </a:r>
            <a:r>
              <a:rPr lang="tr-TR" sz="24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cortical</a:t>
            </a:r>
            <a:r>
              <a:rPr lang="tr-TR" sz="24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atrophy</a:t>
            </a:r>
            <a:r>
              <a:rPr lang="tr-TR" sz="24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 (p = 0.006). </a:t>
            </a:r>
            <a:r>
              <a:rPr lang="tr-T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Except</a:t>
            </a:r>
            <a:r>
              <a:rPr lang="tr-T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a:t>
            </a:r>
            <a:r>
              <a:rPr lang="tr-T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nutritional</a:t>
            </a:r>
            <a:r>
              <a:rPr lang="tr-T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disorders</a:t>
            </a:r>
            <a:r>
              <a:rPr lang="tr-T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a:t>
            </a:r>
            <a:r>
              <a:rPr lang="tr-T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association</a:t>
            </a:r>
            <a:r>
              <a:rPr lang="tr-T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of </a:t>
            </a:r>
            <a:r>
              <a:rPr lang="tr-T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stereotypic</a:t>
            </a:r>
            <a:r>
              <a:rPr lang="tr-T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movements</a:t>
            </a:r>
            <a:r>
              <a:rPr lang="tr-T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with</a:t>
            </a:r>
            <a:r>
              <a:rPr lang="tr-T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cortical</a:t>
            </a:r>
            <a:r>
              <a:rPr lang="tr-T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atrophy</a:t>
            </a:r>
            <a:r>
              <a:rPr lang="tr-T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was</a:t>
            </a:r>
            <a:r>
              <a:rPr lang="tr-T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remarkable</a:t>
            </a:r>
            <a:r>
              <a:rPr lang="tr-T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tr-TR" sz="24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 (p = 0.034). </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Shape 84">
            <a:extLst>
              <a:ext uri="{FF2B5EF4-FFF2-40B4-BE49-F238E27FC236}">
                <a16:creationId xmlns:a16="http://schemas.microsoft.com/office/drawing/2014/main" id="{3AE7EFE9-6370-4F7A-A013-9E53ADF3320E}"/>
              </a:ext>
            </a:extLst>
          </p:cNvPr>
          <p:cNvSpPr/>
          <p:nvPr/>
        </p:nvSpPr>
        <p:spPr>
          <a:xfrm>
            <a:off x="12620822" y="18443552"/>
            <a:ext cx="4084371" cy="894692"/>
          </a:xfrm>
          <a:prstGeom prst="rect">
            <a:avLst/>
          </a:prstGeom>
          <a:gradFill>
            <a:gsLst>
              <a:gs pos="100000">
                <a:schemeClr val="accent2"/>
              </a:gs>
              <a:gs pos="0">
                <a:schemeClr val="accent2"/>
              </a:gs>
              <a:gs pos="52000">
                <a:srgbClr val="FFFFFF">
                  <a:lumMod val="98000"/>
                  <a:lumOff val="2000"/>
                  <a:alpha val="0"/>
                </a:srgbClr>
              </a:gs>
              <a:gs pos="100000">
                <a:srgbClr val="336699"/>
              </a:gs>
            </a:gsLst>
            <a:lin ang="5400000" scaled="0"/>
          </a:gradFill>
          <a:ln cmpd="tri">
            <a:solidFill>
              <a:schemeClr val="accent2"/>
            </a:solidFill>
          </a:ln>
        </p:spPr>
        <p:txBody>
          <a:bodyPr spcFirstLastPara="1" wrap="square" lIns="140425" tIns="70200" rIns="140425" bIns="70200" anchor="ctr" anchorCtr="0">
            <a:noAutofit/>
          </a:bodyPr>
          <a:lstStyle/>
          <a:p>
            <a:pPr marL="0" marR="0" lvl="0" indent="0" algn="ctr" rtl="0">
              <a:spcBef>
                <a:spcPts val="0"/>
              </a:spcBef>
              <a:spcAft>
                <a:spcPts val="0"/>
              </a:spcAft>
              <a:buNone/>
            </a:pPr>
            <a:r>
              <a:rPr lang="tr-TR" sz="2400" b="1" i="0" u="none" strike="noStrike" cap="none" dirty="0">
                <a:solidFill>
                  <a:schemeClr val="accent1"/>
                </a:solidFill>
                <a:latin typeface="Times New Roman" panose="02020603050405020304" pitchFamily="18" charset="0"/>
                <a:ea typeface="Arial"/>
                <a:cs typeface="Times New Roman" panose="02020603050405020304" pitchFamily="18" charset="0"/>
                <a:sym typeface="Arial"/>
              </a:rPr>
              <a:t>CONCLUSION</a:t>
            </a:r>
            <a:endParaRPr sz="2400" b="1" i="0" u="none" strike="noStrike" cap="none" dirty="0">
              <a:solidFill>
                <a:schemeClr val="accent1"/>
              </a:solidFill>
              <a:latin typeface="Times New Roman" panose="02020603050405020304" pitchFamily="18" charset="0"/>
              <a:ea typeface="Arial"/>
              <a:cs typeface="Times New Roman" panose="02020603050405020304" pitchFamily="18" charset="0"/>
              <a:sym typeface="Arial"/>
            </a:endParaRPr>
          </a:p>
        </p:txBody>
      </p:sp>
      <p:sp>
        <p:nvSpPr>
          <p:cNvPr id="34" name="Metin kutusu 33">
            <a:extLst>
              <a:ext uri="{FF2B5EF4-FFF2-40B4-BE49-F238E27FC236}">
                <a16:creationId xmlns:a16="http://schemas.microsoft.com/office/drawing/2014/main" id="{7E3730CB-2E8B-49FF-B42A-EE208F1E0A76}"/>
              </a:ext>
            </a:extLst>
          </p:cNvPr>
          <p:cNvSpPr txBox="1"/>
          <p:nvPr/>
        </p:nvSpPr>
        <p:spPr>
          <a:xfrm>
            <a:off x="12620822" y="19654902"/>
            <a:ext cx="10830322" cy="2677656"/>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It has been found that many of the clinical findings seen in cerebral palsy are significantly related to the damaged area of the brain. </a:t>
            </a:r>
            <a:r>
              <a:rPr lang="tr-TR" sz="2400" dirty="0" err="1">
                <a:latin typeface="Times New Roman" panose="02020603050405020304" pitchFamily="18" charset="0"/>
                <a:cs typeface="Times New Roman" panose="02020603050405020304" pitchFamily="18" charset="0"/>
              </a:rPr>
              <a:t>With</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the</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help</a:t>
            </a:r>
            <a:r>
              <a:rPr lang="tr-TR" sz="2400" dirty="0">
                <a:latin typeface="Times New Roman" panose="02020603050405020304" pitchFamily="18" charset="0"/>
                <a:cs typeface="Times New Roman" panose="02020603050405020304" pitchFamily="18" charset="0"/>
              </a:rPr>
              <a:t> of </a:t>
            </a:r>
            <a:r>
              <a:rPr lang="tr-TR" sz="2400" dirty="0" err="1">
                <a:latin typeface="Times New Roman" panose="02020603050405020304" pitchFamily="18" charset="0"/>
                <a:cs typeface="Times New Roman" panose="02020603050405020304" pitchFamily="18" charset="0"/>
              </a:rPr>
              <a:t>patients</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detailed</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histories</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and</a:t>
            </a:r>
            <a:r>
              <a:rPr lang="tr-TR" sz="2400" dirty="0">
                <a:latin typeface="Times New Roman" panose="02020603050405020304" pitchFamily="18" charset="0"/>
                <a:cs typeface="Times New Roman" panose="02020603050405020304" pitchFamily="18" charset="0"/>
              </a:rPr>
              <a:t> MRI, it </a:t>
            </a:r>
            <a:r>
              <a:rPr lang="tr-TR" sz="2400" dirty="0" err="1">
                <a:latin typeface="Times New Roman" panose="02020603050405020304" pitchFamily="18" charset="0"/>
                <a:cs typeface="Times New Roman" panose="02020603050405020304" pitchFamily="18" charset="0"/>
              </a:rPr>
              <a:t>may</a:t>
            </a:r>
            <a:r>
              <a:rPr lang="tr-TR" sz="2400" dirty="0">
                <a:latin typeface="Times New Roman" panose="02020603050405020304" pitchFamily="18" charset="0"/>
                <a:cs typeface="Times New Roman" panose="02020603050405020304" pitchFamily="18" charset="0"/>
              </a:rPr>
              <a:t> be </a:t>
            </a:r>
            <a:r>
              <a:rPr lang="tr-TR" sz="2400" dirty="0" err="1">
                <a:latin typeface="Times New Roman" panose="02020603050405020304" pitchFamily="18" charset="0"/>
                <a:cs typeface="Times New Roman" panose="02020603050405020304" pitchFamily="18" charset="0"/>
              </a:rPr>
              <a:t>predicted</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and</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prevented</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which</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clinical</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finding</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may</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accompany</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to</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child</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with</a:t>
            </a:r>
            <a:r>
              <a:rPr lang="tr-TR" sz="2400" dirty="0">
                <a:latin typeface="Times New Roman" panose="02020603050405020304" pitchFamily="18" charset="0"/>
                <a:cs typeface="Times New Roman" panose="02020603050405020304" pitchFamily="18" charset="0"/>
              </a:rPr>
              <a:t> CP</a:t>
            </a:r>
            <a:r>
              <a:rPr lang="en-US" sz="2400" dirty="0">
                <a:latin typeface="Times New Roman" panose="02020603050405020304" pitchFamily="18" charset="0"/>
                <a:cs typeface="Times New Roman" panose="02020603050405020304" pitchFamily="18" charset="0"/>
              </a:rPr>
              <a:t>.</a:t>
            </a:r>
            <a:endParaRPr lang="tr-TR" sz="2400" dirty="0">
              <a:latin typeface="Times New Roman" panose="02020603050405020304" pitchFamily="18" charset="0"/>
              <a:cs typeface="Times New Roman" panose="02020603050405020304" pitchFamily="18" charset="0"/>
            </a:endParaRPr>
          </a:p>
          <a:p>
            <a:endParaRPr lang="tr-TR" sz="2400" dirty="0">
              <a:latin typeface="Times New Roman" panose="02020603050405020304" pitchFamily="18" charset="0"/>
              <a:cs typeface="Times New Roman" panose="02020603050405020304" pitchFamily="18" charset="0"/>
            </a:endParaRPr>
          </a:p>
          <a:p>
            <a:endParaRPr lang="tr-TR" sz="2400" dirty="0">
              <a:latin typeface="Times New Roman" panose="02020603050405020304" pitchFamily="18" charset="0"/>
              <a:cs typeface="Times New Roman" panose="02020603050405020304" pitchFamily="18" charset="0"/>
            </a:endParaRPr>
          </a:p>
          <a:p>
            <a:endParaRPr lang="tr-TR" sz="2400" dirty="0">
              <a:latin typeface="Times New Roman" panose="02020603050405020304" pitchFamily="18" charset="0"/>
              <a:cs typeface="Times New Roman" panose="02020603050405020304" pitchFamily="18" charset="0"/>
            </a:endParaRPr>
          </a:p>
        </p:txBody>
      </p:sp>
      <p:sp>
        <p:nvSpPr>
          <p:cNvPr id="35" name="Shape 84">
            <a:extLst>
              <a:ext uri="{FF2B5EF4-FFF2-40B4-BE49-F238E27FC236}">
                <a16:creationId xmlns:a16="http://schemas.microsoft.com/office/drawing/2014/main" id="{A2517CDE-163F-4CA7-BE9F-D9E8C9CCBC94}"/>
              </a:ext>
            </a:extLst>
          </p:cNvPr>
          <p:cNvSpPr/>
          <p:nvPr/>
        </p:nvSpPr>
        <p:spPr>
          <a:xfrm>
            <a:off x="12599986" y="21860005"/>
            <a:ext cx="4084371" cy="894692"/>
          </a:xfrm>
          <a:prstGeom prst="rect">
            <a:avLst/>
          </a:prstGeom>
          <a:gradFill>
            <a:gsLst>
              <a:gs pos="100000">
                <a:schemeClr val="accent2"/>
              </a:gs>
              <a:gs pos="0">
                <a:schemeClr val="accent2"/>
              </a:gs>
              <a:gs pos="52000">
                <a:srgbClr val="FFFFFF">
                  <a:lumMod val="98000"/>
                  <a:lumOff val="2000"/>
                  <a:alpha val="0"/>
                </a:srgbClr>
              </a:gs>
              <a:gs pos="100000">
                <a:srgbClr val="336699"/>
              </a:gs>
            </a:gsLst>
            <a:lin ang="5400000" scaled="0"/>
          </a:gradFill>
          <a:ln cmpd="tri">
            <a:solidFill>
              <a:schemeClr val="accent2"/>
            </a:solidFill>
          </a:ln>
        </p:spPr>
        <p:txBody>
          <a:bodyPr spcFirstLastPara="1" wrap="square" lIns="140425" tIns="70200" rIns="140425" bIns="70200" anchor="ctr" anchorCtr="0">
            <a:noAutofit/>
          </a:bodyPr>
          <a:lstStyle/>
          <a:p>
            <a:pPr marL="0" marR="0" lvl="0" indent="0" algn="ctr" rtl="0">
              <a:spcBef>
                <a:spcPts val="0"/>
              </a:spcBef>
              <a:spcAft>
                <a:spcPts val="0"/>
              </a:spcAft>
              <a:buNone/>
            </a:pPr>
            <a:r>
              <a:rPr lang="tr-TR" sz="2400" b="1" dirty="0">
                <a:solidFill>
                  <a:schemeClr val="accent1"/>
                </a:solidFill>
                <a:latin typeface="Times New Roman" panose="02020603050405020304" pitchFamily="18" charset="0"/>
                <a:ea typeface="Arial"/>
                <a:cs typeface="Times New Roman" panose="02020603050405020304" pitchFamily="18" charset="0"/>
                <a:sym typeface="Arial"/>
              </a:rPr>
              <a:t>REFERENCES</a:t>
            </a:r>
          </a:p>
        </p:txBody>
      </p:sp>
      <p:sp>
        <p:nvSpPr>
          <p:cNvPr id="36" name="Metin kutusu 35">
            <a:extLst>
              <a:ext uri="{FF2B5EF4-FFF2-40B4-BE49-F238E27FC236}">
                <a16:creationId xmlns:a16="http://schemas.microsoft.com/office/drawing/2014/main" id="{60BEFC7B-918B-4795-83D2-4A17CE5E3779}"/>
              </a:ext>
            </a:extLst>
          </p:cNvPr>
          <p:cNvSpPr txBox="1"/>
          <p:nvPr/>
        </p:nvSpPr>
        <p:spPr>
          <a:xfrm>
            <a:off x="12599986" y="22965875"/>
            <a:ext cx="10736191" cy="7848302"/>
          </a:xfrm>
          <a:prstGeom prst="rect">
            <a:avLst/>
          </a:prstGeom>
          <a:noFill/>
        </p:spPr>
        <p:txBody>
          <a:bodyPr wrap="square" rtlCol="0">
            <a:spAutoFit/>
          </a:bodyPr>
          <a:lstStyle/>
          <a:p>
            <a:endParaRPr lang="tr-TR" sz="2400" dirty="0">
              <a:latin typeface="Times New Roman" panose="02020603050405020304" pitchFamily="18" charset="0"/>
              <a:cs typeface="Times New Roman" panose="02020603050405020304" pitchFamily="18" charset="0"/>
            </a:endParaRPr>
          </a:p>
          <a:p>
            <a:r>
              <a:rPr lang="tr-TR" sz="2400" dirty="0">
                <a:latin typeface="Times New Roman" panose="02020603050405020304" pitchFamily="18" charset="0"/>
                <a:cs typeface="Times New Roman" panose="02020603050405020304" pitchFamily="18" charset="0"/>
              </a:rPr>
              <a:t>1. </a:t>
            </a:r>
            <a:r>
              <a:rPr lang="tr-TR" sz="2400" dirty="0" err="1">
                <a:latin typeface="Times New Roman" panose="02020603050405020304" pitchFamily="18" charset="0"/>
                <a:cs typeface="Times New Roman" panose="02020603050405020304" pitchFamily="18" charset="0"/>
              </a:rPr>
              <a:t>Bax</a:t>
            </a:r>
            <a:r>
              <a:rPr lang="tr-TR" sz="2400" dirty="0">
                <a:latin typeface="Times New Roman" panose="02020603050405020304" pitchFamily="18" charset="0"/>
                <a:cs typeface="Times New Roman" panose="02020603050405020304" pitchFamily="18" charset="0"/>
              </a:rPr>
              <a:t> M, </a:t>
            </a:r>
            <a:r>
              <a:rPr lang="tr-TR" sz="2400" dirty="0" err="1">
                <a:latin typeface="Times New Roman" panose="02020603050405020304" pitchFamily="18" charset="0"/>
                <a:cs typeface="Times New Roman" panose="02020603050405020304" pitchFamily="18" charset="0"/>
              </a:rPr>
              <a:t>Goldstein</a:t>
            </a:r>
            <a:r>
              <a:rPr lang="tr-TR" sz="2400" dirty="0">
                <a:latin typeface="Times New Roman" panose="02020603050405020304" pitchFamily="18" charset="0"/>
                <a:cs typeface="Times New Roman" panose="02020603050405020304" pitchFamily="18" charset="0"/>
              </a:rPr>
              <a:t> M, </a:t>
            </a:r>
            <a:r>
              <a:rPr lang="tr-TR" sz="2400" dirty="0" err="1">
                <a:latin typeface="Times New Roman" panose="02020603050405020304" pitchFamily="18" charset="0"/>
                <a:cs typeface="Times New Roman" panose="02020603050405020304" pitchFamily="18" charset="0"/>
              </a:rPr>
              <a:t>Rosenbaun</a:t>
            </a:r>
            <a:r>
              <a:rPr lang="tr-TR" sz="2400" dirty="0">
                <a:latin typeface="Times New Roman" panose="02020603050405020304" pitchFamily="18" charset="0"/>
                <a:cs typeface="Times New Roman" panose="02020603050405020304" pitchFamily="18" charset="0"/>
              </a:rPr>
              <a:t> P, </a:t>
            </a:r>
            <a:r>
              <a:rPr lang="tr-TR" sz="2400" dirty="0" err="1">
                <a:latin typeface="Times New Roman" panose="02020603050405020304" pitchFamily="18" charset="0"/>
                <a:cs typeface="Times New Roman" panose="02020603050405020304" pitchFamily="18" charset="0"/>
              </a:rPr>
              <a:t>Leviton</a:t>
            </a:r>
            <a:r>
              <a:rPr lang="tr-TR" sz="2400" dirty="0">
                <a:latin typeface="Times New Roman" panose="02020603050405020304" pitchFamily="18" charset="0"/>
                <a:cs typeface="Times New Roman" panose="02020603050405020304" pitchFamily="18" charset="0"/>
              </a:rPr>
              <a:t> A, </a:t>
            </a:r>
            <a:r>
              <a:rPr lang="tr-TR" sz="2400" dirty="0" err="1">
                <a:latin typeface="Times New Roman" panose="02020603050405020304" pitchFamily="18" charset="0"/>
                <a:cs typeface="Times New Roman" panose="02020603050405020304" pitchFamily="18" charset="0"/>
              </a:rPr>
              <a:t>Paneth</a:t>
            </a:r>
            <a:r>
              <a:rPr lang="tr-TR" sz="2400" dirty="0">
                <a:latin typeface="Times New Roman" panose="02020603050405020304" pitchFamily="18" charset="0"/>
                <a:cs typeface="Times New Roman" panose="02020603050405020304" pitchFamily="18" charset="0"/>
              </a:rPr>
              <a:t> N, Dan B, et al. </a:t>
            </a:r>
            <a:r>
              <a:rPr lang="tr-TR" sz="2400" dirty="0" err="1">
                <a:latin typeface="Times New Roman" panose="02020603050405020304" pitchFamily="18" charset="0"/>
                <a:cs typeface="Times New Roman" panose="02020603050405020304" pitchFamily="18" charset="0"/>
              </a:rPr>
              <a:t>Proposed</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definition</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and</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classification</a:t>
            </a:r>
            <a:r>
              <a:rPr lang="tr-TR" sz="2400" dirty="0">
                <a:latin typeface="Times New Roman" panose="02020603050405020304" pitchFamily="18" charset="0"/>
                <a:cs typeface="Times New Roman" panose="02020603050405020304" pitchFamily="18" charset="0"/>
              </a:rPr>
              <a:t> of </a:t>
            </a:r>
            <a:r>
              <a:rPr lang="tr-TR" sz="2400" dirty="0" err="1">
                <a:latin typeface="Times New Roman" panose="02020603050405020304" pitchFamily="18" charset="0"/>
                <a:cs typeface="Times New Roman" panose="02020603050405020304" pitchFamily="18" charset="0"/>
              </a:rPr>
              <a:t>cerebral</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palsy</a:t>
            </a:r>
            <a:r>
              <a:rPr lang="tr-TR" sz="2400" dirty="0">
                <a:latin typeface="Times New Roman" panose="02020603050405020304" pitchFamily="18" charset="0"/>
                <a:cs typeface="Times New Roman" panose="02020603050405020304" pitchFamily="18" charset="0"/>
              </a:rPr>
              <a:t>, April 2005. </a:t>
            </a:r>
            <a:r>
              <a:rPr lang="tr-TR" sz="2400" dirty="0" err="1">
                <a:latin typeface="Times New Roman" panose="02020603050405020304" pitchFamily="18" charset="0"/>
                <a:cs typeface="Times New Roman" panose="02020603050405020304" pitchFamily="18" charset="0"/>
              </a:rPr>
              <a:t>Vol</a:t>
            </a:r>
            <a:r>
              <a:rPr lang="tr-TR" sz="2400" dirty="0">
                <a:latin typeface="Times New Roman" panose="02020603050405020304" pitchFamily="18" charset="0"/>
                <a:cs typeface="Times New Roman" panose="02020603050405020304" pitchFamily="18" charset="0"/>
              </a:rPr>
              <a:t>. 47, </a:t>
            </a:r>
            <a:r>
              <a:rPr lang="tr-TR" sz="2400" dirty="0" err="1">
                <a:latin typeface="Times New Roman" panose="02020603050405020304" pitchFamily="18" charset="0"/>
                <a:cs typeface="Times New Roman" panose="02020603050405020304" pitchFamily="18" charset="0"/>
              </a:rPr>
              <a:t>Developmental</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Medicine</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and</a:t>
            </a:r>
            <a:r>
              <a:rPr lang="tr-TR" sz="2400" dirty="0">
                <a:latin typeface="Times New Roman" panose="02020603050405020304" pitchFamily="18" charset="0"/>
                <a:cs typeface="Times New Roman" panose="02020603050405020304" pitchFamily="18" charset="0"/>
              </a:rPr>
              <a:t> Child </a:t>
            </a:r>
            <a:r>
              <a:rPr lang="tr-TR" sz="2400" dirty="0" err="1">
                <a:latin typeface="Times New Roman" panose="02020603050405020304" pitchFamily="18" charset="0"/>
                <a:cs typeface="Times New Roman" panose="02020603050405020304" pitchFamily="18" charset="0"/>
              </a:rPr>
              <a:t>Neurology</a:t>
            </a:r>
            <a:r>
              <a:rPr lang="tr-TR" sz="2400" dirty="0">
                <a:latin typeface="Times New Roman" panose="02020603050405020304" pitchFamily="18" charset="0"/>
                <a:cs typeface="Times New Roman" panose="02020603050405020304" pitchFamily="18" charset="0"/>
              </a:rPr>
              <a:t>. 2005. p. 571–6.</a:t>
            </a:r>
          </a:p>
          <a:p>
            <a:r>
              <a:rPr lang="tr-TR" sz="2400" dirty="0">
                <a:latin typeface="Times New Roman" panose="02020603050405020304" pitchFamily="18" charset="0"/>
                <a:cs typeface="Times New Roman" panose="02020603050405020304" pitchFamily="18" charset="0"/>
              </a:rPr>
              <a:t>2. </a:t>
            </a:r>
            <a:r>
              <a:rPr lang="tr-TR" sz="2400" dirty="0" err="1">
                <a:latin typeface="Times New Roman" panose="02020603050405020304" pitchFamily="18" charset="0"/>
                <a:cs typeface="Times New Roman" panose="02020603050405020304" pitchFamily="18" charset="0"/>
              </a:rPr>
              <a:t>Legault</a:t>
            </a:r>
            <a:r>
              <a:rPr lang="tr-TR" sz="2400" dirty="0">
                <a:latin typeface="Times New Roman" panose="02020603050405020304" pitchFamily="18" charset="0"/>
                <a:cs typeface="Times New Roman" panose="02020603050405020304" pitchFamily="18" charset="0"/>
              </a:rPr>
              <a:t> G, </a:t>
            </a:r>
            <a:r>
              <a:rPr lang="tr-TR" sz="2400" dirty="0" err="1">
                <a:latin typeface="Times New Roman" panose="02020603050405020304" pitchFamily="18" charset="0"/>
                <a:cs typeface="Times New Roman" panose="02020603050405020304" pitchFamily="18" charset="0"/>
              </a:rPr>
              <a:t>Shevell</a:t>
            </a:r>
            <a:r>
              <a:rPr lang="tr-TR" sz="2400" dirty="0">
                <a:latin typeface="Times New Roman" panose="02020603050405020304" pitchFamily="18" charset="0"/>
                <a:cs typeface="Times New Roman" panose="02020603050405020304" pitchFamily="18" charset="0"/>
              </a:rPr>
              <a:t> MI, </a:t>
            </a:r>
            <a:r>
              <a:rPr lang="tr-TR" sz="2400" dirty="0" err="1">
                <a:latin typeface="Times New Roman" panose="02020603050405020304" pitchFamily="18" charset="0"/>
                <a:cs typeface="Times New Roman" panose="02020603050405020304" pitchFamily="18" charset="0"/>
              </a:rPr>
              <a:t>Dagenais</a:t>
            </a:r>
            <a:r>
              <a:rPr lang="tr-TR" sz="2400" dirty="0">
                <a:latin typeface="Times New Roman" panose="02020603050405020304" pitchFamily="18" charset="0"/>
                <a:cs typeface="Times New Roman" panose="02020603050405020304" pitchFamily="18" charset="0"/>
              </a:rPr>
              <a:t> L. </a:t>
            </a:r>
            <a:r>
              <a:rPr lang="tr-TR" sz="2400" dirty="0" err="1">
                <a:latin typeface="Times New Roman" panose="02020603050405020304" pitchFamily="18" charset="0"/>
                <a:cs typeface="Times New Roman" panose="02020603050405020304" pitchFamily="18" charset="0"/>
              </a:rPr>
              <a:t>Predicting</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comorbidities</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with</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neuroimaging</a:t>
            </a:r>
            <a:r>
              <a:rPr lang="tr-TR" sz="2400" dirty="0">
                <a:latin typeface="Times New Roman" panose="02020603050405020304" pitchFamily="18" charset="0"/>
                <a:cs typeface="Times New Roman" panose="02020603050405020304" pitchFamily="18" charset="0"/>
              </a:rPr>
              <a:t> in </a:t>
            </a:r>
            <a:r>
              <a:rPr lang="tr-TR" sz="2400" dirty="0" err="1">
                <a:latin typeface="Times New Roman" panose="02020603050405020304" pitchFamily="18" charset="0"/>
                <a:cs typeface="Times New Roman" panose="02020603050405020304" pitchFamily="18" charset="0"/>
              </a:rPr>
              <a:t>children</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with</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cerebral</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palsy.Pediatr</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Neurol</a:t>
            </a:r>
            <a:r>
              <a:rPr lang="tr-TR" sz="2400" dirty="0">
                <a:latin typeface="Times New Roman" panose="02020603050405020304" pitchFamily="18" charset="0"/>
                <a:cs typeface="Times New Roman" panose="02020603050405020304" pitchFamily="18" charset="0"/>
              </a:rPr>
              <a:t>. 2011;45(4):229–32.</a:t>
            </a:r>
          </a:p>
          <a:p>
            <a:r>
              <a:rPr lang="tr-TR" sz="2400" dirty="0">
                <a:latin typeface="Times New Roman" panose="02020603050405020304" pitchFamily="18" charset="0"/>
                <a:cs typeface="Times New Roman" panose="02020603050405020304" pitchFamily="18" charset="0"/>
              </a:rPr>
              <a:t>3. </a:t>
            </a:r>
            <a:r>
              <a:rPr lang="tr-TR" sz="2400" dirty="0" err="1">
                <a:latin typeface="Times New Roman" panose="02020603050405020304" pitchFamily="18" charset="0"/>
                <a:cs typeface="Times New Roman" panose="02020603050405020304" pitchFamily="18" charset="0"/>
              </a:rPr>
              <a:t>Prasad</a:t>
            </a:r>
            <a:r>
              <a:rPr lang="tr-TR" sz="2400" dirty="0">
                <a:latin typeface="Times New Roman" panose="02020603050405020304" pitchFamily="18" charset="0"/>
                <a:cs typeface="Times New Roman" panose="02020603050405020304" pitchFamily="18" charset="0"/>
              </a:rPr>
              <a:t> R, </a:t>
            </a:r>
            <a:r>
              <a:rPr lang="tr-TR" sz="2400" dirty="0" err="1">
                <a:latin typeface="Times New Roman" panose="02020603050405020304" pitchFamily="18" charset="0"/>
                <a:cs typeface="Times New Roman" panose="02020603050405020304" pitchFamily="18" charset="0"/>
              </a:rPr>
              <a:t>Verma</a:t>
            </a:r>
            <a:r>
              <a:rPr lang="tr-TR" sz="2400" dirty="0">
                <a:latin typeface="Times New Roman" panose="02020603050405020304" pitchFamily="18" charset="0"/>
                <a:cs typeface="Times New Roman" panose="02020603050405020304" pitchFamily="18" charset="0"/>
              </a:rPr>
              <a:t> N, </a:t>
            </a:r>
            <a:r>
              <a:rPr lang="tr-TR" sz="2400" dirty="0" err="1">
                <a:latin typeface="Times New Roman" panose="02020603050405020304" pitchFamily="18" charset="0"/>
                <a:cs typeface="Times New Roman" panose="02020603050405020304" pitchFamily="18" charset="0"/>
              </a:rPr>
              <a:t>Srivastava</a:t>
            </a:r>
            <a:r>
              <a:rPr lang="tr-TR" sz="2400" dirty="0">
                <a:latin typeface="Times New Roman" panose="02020603050405020304" pitchFamily="18" charset="0"/>
                <a:cs typeface="Times New Roman" panose="02020603050405020304" pitchFamily="18" charset="0"/>
              </a:rPr>
              <a:t> A, </a:t>
            </a:r>
            <a:r>
              <a:rPr lang="tr-TR" sz="2400" dirty="0" err="1">
                <a:latin typeface="Times New Roman" panose="02020603050405020304" pitchFamily="18" charset="0"/>
                <a:cs typeface="Times New Roman" panose="02020603050405020304" pitchFamily="18" charset="0"/>
              </a:rPr>
              <a:t>Das</a:t>
            </a:r>
            <a:r>
              <a:rPr lang="tr-TR" sz="2400" dirty="0">
                <a:latin typeface="Times New Roman" panose="02020603050405020304" pitchFamily="18" charset="0"/>
                <a:cs typeface="Times New Roman" panose="02020603050405020304" pitchFamily="18" charset="0"/>
              </a:rPr>
              <a:t> BK, </a:t>
            </a:r>
            <a:r>
              <a:rPr lang="tr-TR" sz="2400" dirty="0" err="1">
                <a:latin typeface="Times New Roman" panose="02020603050405020304" pitchFamily="18" charset="0"/>
                <a:cs typeface="Times New Roman" panose="02020603050405020304" pitchFamily="18" charset="0"/>
              </a:rPr>
              <a:t>Mishra</a:t>
            </a:r>
            <a:r>
              <a:rPr lang="tr-TR" sz="2400" dirty="0">
                <a:latin typeface="Times New Roman" panose="02020603050405020304" pitchFamily="18" charset="0"/>
                <a:cs typeface="Times New Roman" panose="02020603050405020304" pitchFamily="18" charset="0"/>
              </a:rPr>
              <a:t> OP. </a:t>
            </a:r>
            <a:r>
              <a:rPr lang="tr-TR" sz="2400" dirty="0" err="1">
                <a:latin typeface="Times New Roman" panose="02020603050405020304" pitchFamily="18" charset="0"/>
                <a:cs typeface="Times New Roman" panose="02020603050405020304" pitchFamily="18" charset="0"/>
              </a:rPr>
              <a:t>Magnetic</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resonance</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imaging</a:t>
            </a:r>
            <a:r>
              <a:rPr lang="tr-TR" sz="2400" dirty="0">
                <a:latin typeface="Times New Roman" panose="02020603050405020304" pitchFamily="18" charset="0"/>
                <a:cs typeface="Times New Roman" panose="02020603050405020304" pitchFamily="18" charset="0"/>
              </a:rPr>
              <a:t>, risk </a:t>
            </a:r>
            <a:r>
              <a:rPr lang="tr-TR" sz="2400" dirty="0" err="1">
                <a:latin typeface="Times New Roman" panose="02020603050405020304" pitchFamily="18" charset="0"/>
                <a:cs typeface="Times New Roman" panose="02020603050405020304" pitchFamily="18" charset="0"/>
              </a:rPr>
              <a:t>factors</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and</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co-morbidities</a:t>
            </a:r>
            <a:r>
              <a:rPr lang="tr-TR" sz="2400" dirty="0">
                <a:latin typeface="Times New Roman" panose="02020603050405020304" pitchFamily="18" charset="0"/>
                <a:cs typeface="Times New Roman" panose="02020603050405020304" pitchFamily="18" charset="0"/>
              </a:rPr>
              <a:t> İn </a:t>
            </a:r>
            <a:r>
              <a:rPr lang="tr-TR" sz="2400" dirty="0" err="1">
                <a:latin typeface="Times New Roman" panose="02020603050405020304" pitchFamily="18" charset="0"/>
                <a:cs typeface="Times New Roman" panose="02020603050405020304" pitchFamily="18" charset="0"/>
              </a:rPr>
              <a:t>children</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with</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cerebral</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palsy</a:t>
            </a:r>
            <a:r>
              <a:rPr lang="tr-TR" sz="2400" dirty="0">
                <a:latin typeface="Times New Roman" panose="02020603050405020304" pitchFamily="18" charset="0"/>
                <a:cs typeface="Times New Roman" panose="02020603050405020304" pitchFamily="18" charset="0"/>
              </a:rPr>
              <a:t>. J </a:t>
            </a:r>
            <a:r>
              <a:rPr lang="tr-TR" sz="2400" dirty="0" err="1">
                <a:latin typeface="Times New Roman" panose="02020603050405020304" pitchFamily="18" charset="0"/>
                <a:cs typeface="Times New Roman" panose="02020603050405020304" pitchFamily="18" charset="0"/>
              </a:rPr>
              <a:t>Neurol</a:t>
            </a:r>
            <a:r>
              <a:rPr lang="tr-TR" sz="2400" dirty="0">
                <a:latin typeface="Times New Roman" panose="02020603050405020304" pitchFamily="18" charset="0"/>
                <a:cs typeface="Times New Roman" panose="02020603050405020304" pitchFamily="18" charset="0"/>
              </a:rPr>
              <a:t>. 2011;258(3):471–8.</a:t>
            </a:r>
          </a:p>
          <a:p>
            <a:r>
              <a:rPr lang="tr-TR" sz="2400" dirty="0">
                <a:latin typeface="Times New Roman" panose="02020603050405020304" pitchFamily="18" charset="0"/>
                <a:cs typeface="Times New Roman" panose="02020603050405020304" pitchFamily="18" charset="0"/>
              </a:rPr>
              <a:t> 4. </a:t>
            </a:r>
            <a:r>
              <a:rPr lang="tr-TR" sz="2400" dirty="0" err="1">
                <a:latin typeface="Times New Roman" panose="02020603050405020304" pitchFamily="18" charset="0"/>
                <a:cs typeface="Times New Roman" panose="02020603050405020304" pitchFamily="18" charset="0"/>
              </a:rPr>
              <a:t>Wimalasundera</a:t>
            </a:r>
            <a:r>
              <a:rPr lang="tr-TR" sz="2400" dirty="0">
                <a:latin typeface="Times New Roman" panose="02020603050405020304" pitchFamily="18" charset="0"/>
                <a:cs typeface="Times New Roman" panose="02020603050405020304" pitchFamily="18" charset="0"/>
              </a:rPr>
              <a:t> N, </a:t>
            </a:r>
            <a:r>
              <a:rPr lang="tr-TR" sz="2400" dirty="0" err="1">
                <a:latin typeface="Times New Roman" panose="02020603050405020304" pitchFamily="18" charset="0"/>
                <a:cs typeface="Times New Roman" panose="02020603050405020304" pitchFamily="18" charset="0"/>
              </a:rPr>
              <a:t>Stevenson</a:t>
            </a:r>
            <a:r>
              <a:rPr lang="tr-TR" sz="2400" dirty="0">
                <a:latin typeface="Times New Roman" panose="02020603050405020304" pitchFamily="18" charset="0"/>
                <a:cs typeface="Times New Roman" panose="02020603050405020304" pitchFamily="18" charset="0"/>
              </a:rPr>
              <a:t> VL. </a:t>
            </a:r>
            <a:r>
              <a:rPr lang="tr-TR" sz="2400" dirty="0" err="1">
                <a:latin typeface="Times New Roman" panose="02020603050405020304" pitchFamily="18" charset="0"/>
                <a:cs typeface="Times New Roman" panose="02020603050405020304" pitchFamily="18" charset="0"/>
              </a:rPr>
              <a:t>Cerebral</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palsy</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Vol</a:t>
            </a:r>
            <a:r>
              <a:rPr lang="tr-TR" sz="2400" dirty="0">
                <a:latin typeface="Times New Roman" panose="02020603050405020304" pitchFamily="18" charset="0"/>
                <a:cs typeface="Times New Roman" panose="02020603050405020304" pitchFamily="18" charset="0"/>
              </a:rPr>
              <a:t>. 16, </a:t>
            </a:r>
            <a:r>
              <a:rPr lang="tr-TR" sz="2400" dirty="0" err="1">
                <a:latin typeface="Times New Roman" panose="02020603050405020304" pitchFamily="18" charset="0"/>
                <a:cs typeface="Times New Roman" panose="02020603050405020304" pitchFamily="18" charset="0"/>
              </a:rPr>
              <a:t>Practical</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Neurology</a:t>
            </a:r>
            <a:r>
              <a:rPr lang="tr-TR" sz="2400" dirty="0">
                <a:latin typeface="Times New Roman" panose="02020603050405020304" pitchFamily="18" charset="0"/>
                <a:cs typeface="Times New Roman" panose="02020603050405020304" pitchFamily="18" charset="0"/>
              </a:rPr>
              <a:t>. 2016. p. 184–94. 4. Ali A, Yalçın R, </a:t>
            </a:r>
            <a:r>
              <a:rPr lang="tr-TR" sz="2400" dirty="0" err="1">
                <a:latin typeface="Times New Roman" panose="02020603050405020304" pitchFamily="18" charset="0"/>
                <a:cs typeface="Times New Roman" panose="02020603050405020304" pitchFamily="18" charset="0"/>
              </a:rPr>
              <a:t>Ünlüer</a:t>
            </a:r>
            <a:r>
              <a:rPr lang="tr-TR" sz="2400" dirty="0">
                <a:latin typeface="Times New Roman" panose="02020603050405020304" pitchFamily="18" charset="0"/>
                <a:cs typeface="Times New Roman" panose="02020603050405020304" pitchFamily="18" charset="0"/>
              </a:rPr>
              <a:t>-Gümüştaş A. </a:t>
            </a:r>
            <a:r>
              <a:rPr lang="tr-TR" sz="2400" dirty="0" err="1">
                <a:latin typeface="Times New Roman" panose="02020603050405020304" pitchFamily="18" charset="0"/>
                <a:cs typeface="Times New Roman" panose="02020603050405020304" pitchFamily="18" charset="0"/>
              </a:rPr>
              <a:t>Cranial</a:t>
            </a:r>
            <a:r>
              <a:rPr lang="tr-TR" sz="2400" dirty="0">
                <a:latin typeface="Times New Roman" panose="02020603050405020304" pitchFamily="18" charset="0"/>
                <a:cs typeface="Times New Roman" panose="02020603050405020304" pitchFamily="18" charset="0"/>
              </a:rPr>
              <a:t> MR </a:t>
            </a:r>
            <a:r>
              <a:rPr lang="tr-TR" sz="2400" dirty="0" err="1">
                <a:latin typeface="Times New Roman" panose="02020603050405020304" pitchFamily="18" charset="0"/>
                <a:cs typeface="Times New Roman" panose="02020603050405020304" pitchFamily="18" charset="0"/>
              </a:rPr>
              <a:t>characteristics</a:t>
            </a:r>
            <a:r>
              <a:rPr lang="tr-TR" sz="2400" dirty="0">
                <a:latin typeface="Times New Roman" panose="02020603050405020304" pitchFamily="18" charset="0"/>
                <a:cs typeface="Times New Roman" panose="02020603050405020304" pitchFamily="18" charset="0"/>
              </a:rPr>
              <a:t> of </a:t>
            </a:r>
            <a:r>
              <a:rPr lang="tr-TR" sz="2400" dirty="0" err="1">
                <a:latin typeface="Times New Roman" panose="02020603050405020304" pitchFamily="18" charset="0"/>
                <a:cs typeface="Times New Roman" panose="02020603050405020304" pitchFamily="18" charset="0"/>
              </a:rPr>
              <a:t>Cerebral</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Palsy</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cases</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and</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correlation</a:t>
            </a:r>
            <a:r>
              <a:rPr lang="tr-TR" sz="2400" dirty="0">
                <a:latin typeface="Times New Roman" panose="02020603050405020304" pitchFamily="18" charset="0"/>
                <a:cs typeface="Times New Roman" panose="02020603050405020304" pitchFamily="18" charset="0"/>
              </a:rPr>
              <a:t> of </a:t>
            </a:r>
            <a:r>
              <a:rPr lang="tr-TR" sz="2400" dirty="0" err="1">
                <a:latin typeface="Times New Roman" panose="02020603050405020304" pitchFamily="18" charset="0"/>
                <a:cs typeface="Times New Roman" panose="02020603050405020304" pitchFamily="18" charset="0"/>
              </a:rPr>
              <a:t>findings</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with</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clinical</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results</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The</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Turkish</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Journal</a:t>
            </a:r>
            <a:r>
              <a:rPr lang="tr-TR" sz="2400" dirty="0">
                <a:latin typeface="Times New Roman" panose="02020603050405020304" pitchFamily="18" charset="0"/>
                <a:cs typeface="Times New Roman" panose="02020603050405020304" pitchFamily="18" charset="0"/>
              </a:rPr>
              <a:t> of </a:t>
            </a:r>
            <a:r>
              <a:rPr lang="tr-TR" sz="2400" dirty="0" err="1">
                <a:latin typeface="Times New Roman" panose="02020603050405020304" pitchFamily="18" charset="0"/>
                <a:cs typeface="Times New Roman" panose="02020603050405020304" pitchFamily="18" charset="0"/>
              </a:rPr>
              <a:t>Pediatrics</a:t>
            </a:r>
            <a:r>
              <a:rPr lang="tr-TR" sz="2400" dirty="0">
                <a:latin typeface="Times New Roman" panose="02020603050405020304" pitchFamily="18" charset="0"/>
                <a:cs typeface="Times New Roman" panose="02020603050405020304" pitchFamily="18" charset="0"/>
              </a:rPr>
              <a:t>. 2019; 61(4)</a:t>
            </a:r>
          </a:p>
          <a:p>
            <a:r>
              <a:rPr lang="tr-TR" sz="2400" dirty="0">
                <a:latin typeface="Times New Roman" panose="02020603050405020304" pitchFamily="18" charset="0"/>
                <a:cs typeface="Times New Roman" panose="02020603050405020304" pitchFamily="18" charset="0"/>
              </a:rPr>
              <a:t>5. </a:t>
            </a:r>
            <a:r>
              <a:rPr lang="tr-TR" sz="2400" dirty="0" err="1">
                <a:latin typeface="Times New Roman" panose="02020603050405020304" pitchFamily="18" charset="0"/>
                <a:cs typeface="Times New Roman" panose="02020603050405020304" pitchFamily="18" charset="0"/>
              </a:rPr>
              <a:t>Korzeniewski</a:t>
            </a:r>
            <a:r>
              <a:rPr lang="tr-TR" sz="2400" dirty="0">
                <a:latin typeface="Times New Roman" panose="02020603050405020304" pitchFamily="18" charset="0"/>
                <a:cs typeface="Times New Roman" panose="02020603050405020304" pitchFamily="18" charset="0"/>
              </a:rPr>
              <a:t> SJ, </a:t>
            </a:r>
            <a:r>
              <a:rPr lang="tr-TR" sz="2400" dirty="0" err="1">
                <a:latin typeface="Times New Roman" panose="02020603050405020304" pitchFamily="18" charset="0"/>
                <a:cs typeface="Times New Roman" panose="02020603050405020304" pitchFamily="18" charset="0"/>
              </a:rPr>
              <a:t>Birbeck</a:t>
            </a:r>
            <a:r>
              <a:rPr lang="tr-TR" sz="2400" dirty="0">
                <a:latin typeface="Times New Roman" panose="02020603050405020304" pitchFamily="18" charset="0"/>
                <a:cs typeface="Times New Roman" panose="02020603050405020304" pitchFamily="18" charset="0"/>
              </a:rPr>
              <a:t> G, </a:t>
            </a:r>
            <a:r>
              <a:rPr lang="tr-TR" sz="2400" dirty="0" err="1">
                <a:latin typeface="Times New Roman" panose="02020603050405020304" pitchFamily="18" charset="0"/>
                <a:cs typeface="Times New Roman" panose="02020603050405020304" pitchFamily="18" charset="0"/>
              </a:rPr>
              <a:t>DeLano</a:t>
            </a:r>
            <a:r>
              <a:rPr lang="tr-TR" sz="2400" dirty="0">
                <a:latin typeface="Times New Roman" panose="02020603050405020304" pitchFamily="18" charset="0"/>
                <a:cs typeface="Times New Roman" panose="02020603050405020304" pitchFamily="18" charset="0"/>
              </a:rPr>
              <a:t> MC, </a:t>
            </a:r>
            <a:r>
              <a:rPr lang="tr-TR" sz="2400" dirty="0" err="1">
                <a:latin typeface="Times New Roman" panose="02020603050405020304" pitchFamily="18" charset="0"/>
                <a:cs typeface="Times New Roman" panose="02020603050405020304" pitchFamily="18" charset="0"/>
              </a:rPr>
              <a:t>Potchen</a:t>
            </a:r>
            <a:r>
              <a:rPr lang="tr-TR" sz="2400" dirty="0">
                <a:latin typeface="Times New Roman" panose="02020603050405020304" pitchFamily="18" charset="0"/>
                <a:cs typeface="Times New Roman" panose="02020603050405020304" pitchFamily="18" charset="0"/>
              </a:rPr>
              <a:t> MJ, </a:t>
            </a:r>
            <a:r>
              <a:rPr lang="tr-TR" sz="2400" dirty="0" err="1">
                <a:latin typeface="Times New Roman" panose="02020603050405020304" pitchFamily="18" charset="0"/>
                <a:cs typeface="Times New Roman" panose="02020603050405020304" pitchFamily="18" charset="0"/>
              </a:rPr>
              <a:t>Paneth</a:t>
            </a:r>
            <a:r>
              <a:rPr lang="tr-TR" sz="2400" dirty="0">
                <a:latin typeface="Times New Roman" panose="02020603050405020304" pitchFamily="18" charset="0"/>
                <a:cs typeface="Times New Roman" panose="02020603050405020304" pitchFamily="18" charset="0"/>
              </a:rPr>
              <a:t> N. A </a:t>
            </a:r>
            <a:r>
              <a:rPr lang="tr-TR" sz="2400" dirty="0" err="1">
                <a:latin typeface="Times New Roman" panose="02020603050405020304" pitchFamily="18" charset="0"/>
                <a:cs typeface="Times New Roman" panose="02020603050405020304" pitchFamily="18" charset="0"/>
              </a:rPr>
              <a:t>systematic</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review</a:t>
            </a:r>
            <a:r>
              <a:rPr lang="tr-TR" sz="2400" dirty="0">
                <a:latin typeface="Times New Roman" panose="02020603050405020304" pitchFamily="18" charset="0"/>
                <a:cs typeface="Times New Roman" panose="02020603050405020304" pitchFamily="18" charset="0"/>
              </a:rPr>
              <a:t> of </a:t>
            </a:r>
            <a:r>
              <a:rPr lang="tr-TR" sz="2400" dirty="0" err="1">
                <a:latin typeface="Times New Roman" panose="02020603050405020304" pitchFamily="18" charset="0"/>
                <a:cs typeface="Times New Roman" panose="02020603050405020304" pitchFamily="18" charset="0"/>
              </a:rPr>
              <a:t>neuroimaging</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for</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cerebral</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palsy</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Vol</a:t>
            </a:r>
            <a:r>
              <a:rPr lang="tr-TR" sz="2400" dirty="0">
                <a:latin typeface="Times New Roman" panose="02020603050405020304" pitchFamily="18" charset="0"/>
                <a:cs typeface="Times New Roman" panose="02020603050405020304" pitchFamily="18" charset="0"/>
              </a:rPr>
              <a:t>. 23, </a:t>
            </a:r>
            <a:r>
              <a:rPr lang="tr-TR" sz="2400" dirty="0" err="1">
                <a:latin typeface="Times New Roman" panose="02020603050405020304" pitchFamily="18" charset="0"/>
                <a:cs typeface="Times New Roman" panose="02020603050405020304" pitchFamily="18" charset="0"/>
              </a:rPr>
              <a:t>Journal</a:t>
            </a:r>
            <a:r>
              <a:rPr lang="tr-TR" sz="2400" dirty="0">
                <a:latin typeface="Times New Roman" panose="02020603050405020304" pitchFamily="18" charset="0"/>
                <a:cs typeface="Times New Roman" panose="02020603050405020304" pitchFamily="18" charset="0"/>
              </a:rPr>
              <a:t> of Child </a:t>
            </a:r>
            <a:r>
              <a:rPr lang="tr-TR" sz="2400" dirty="0" err="1">
                <a:latin typeface="Times New Roman" panose="02020603050405020304" pitchFamily="18" charset="0"/>
                <a:cs typeface="Times New Roman" panose="02020603050405020304" pitchFamily="18" charset="0"/>
              </a:rPr>
              <a:t>Neurology</a:t>
            </a:r>
            <a:r>
              <a:rPr lang="tr-TR" sz="2400" dirty="0">
                <a:latin typeface="Times New Roman" panose="02020603050405020304" pitchFamily="18" charset="0"/>
                <a:cs typeface="Times New Roman" panose="02020603050405020304" pitchFamily="18" charset="0"/>
              </a:rPr>
              <a:t>. 2008. p. 216–27. </a:t>
            </a:r>
          </a:p>
          <a:p>
            <a:r>
              <a:rPr lang="tr-TR" sz="2400" dirty="0">
                <a:latin typeface="Times New Roman" panose="02020603050405020304" pitchFamily="18" charset="0"/>
                <a:cs typeface="Times New Roman" panose="02020603050405020304" pitchFamily="18" charset="0"/>
              </a:rPr>
              <a:t>6. </a:t>
            </a:r>
            <a:r>
              <a:rPr lang="tr-TR" sz="2400" dirty="0" err="1">
                <a:latin typeface="Times New Roman" panose="02020603050405020304" pitchFamily="18" charset="0"/>
                <a:cs typeface="Times New Roman" panose="02020603050405020304" pitchFamily="18" charset="0"/>
              </a:rPr>
              <a:t>Cioni</a:t>
            </a:r>
            <a:r>
              <a:rPr lang="tr-TR" sz="2400" dirty="0">
                <a:latin typeface="Times New Roman" panose="02020603050405020304" pitchFamily="18" charset="0"/>
                <a:cs typeface="Times New Roman" panose="02020603050405020304" pitchFamily="18" charset="0"/>
              </a:rPr>
              <a:t> G, </a:t>
            </a:r>
            <a:r>
              <a:rPr lang="tr-TR" sz="2400" dirty="0" err="1">
                <a:latin typeface="Times New Roman" panose="02020603050405020304" pitchFamily="18" charset="0"/>
                <a:cs typeface="Times New Roman" panose="02020603050405020304" pitchFamily="18" charset="0"/>
              </a:rPr>
              <a:t>Sales</a:t>
            </a:r>
            <a:r>
              <a:rPr lang="tr-TR" sz="2400" dirty="0">
                <a:latin typeface="Times New Roman" panose="02020603050405020304" pitchFamily="18" charset="0"/>
                <a:cs typeface="Times New Roman" panose="02020603050405020304" pitchFamily="18" charset="0"/>
              </a:rPr>
              <a:t> B, </a:t>
            </a:r>
            <a:r>
              <a:rPr lang="tr-TR" sz="2400" dirty="0" err="1">
                <a:latin typeface="Times New Roman" panose="02020603050405020304" pitchFamily="18" charset="0"/>
                <a:cs typeface="Times New Roman" panose="02020603050405020304" pitchFamily="18" charset="0"/>
              </a:rPr>
              <a:t>Paolicelli</a:t>
            </a:r>
            <a:r>
              <a:rPr lang="tr-TR" sz="2400" dirty="0">
                <a:latin typeface="Times New Roman" panose="02020603050405020304" pitchFamily="18" charset="0"/>
                <a:cs typeface="Times New Roman" panose="02020603050405020304" pitchFamily="18" charset="0"/>
              </a:rPr>
              <a:t> PB, </a:t>
            </a:r>
            <a:r>
              <a:rPr lang="tr-TR" sz="2400" dirty="0" err="1">
                <a:latin typeface="Times New Roman" panose="02020603050405020304" pitchFamily="18" charset="0"/>
                <a:cs typeface="Times New Roman" panose="02020603050405020304" pitchFamily="18" charset="0"/>
              </a:rPr>
              <a:t>Petacchi</a:t>
            </a:r>
            <a:r>
              <a:rPr lang="tr-TR" sz="2400" dirty="0">
                <a:latin typeface="Times New Roman" panose="02020603050405020304" pitchFamily="18" charset="0"/>
                <a:cs typeface="Times New Roman" panose="02020603050405020304" pitchFamily="18" charset="0"/>
              </a:rPr>
              <a:t> E, </a:t>
            </a:r>
            <a:r>
              <a:rPr lang="tr-TR" sz="2400" dirty="0" err="1">
                <a:latin typeface="Times New Roman" panose="02020603050405020304" pitchFamily="18" charset="0"/>
                <a:cs typeface="Times New Roman" panose="02020603050405020304" pitchFamily="18" charset="0"/>
              </a:rPr>
              <a:t>Scusa</a:t>
            </a:r>
            <a:r>
              <a:rPr lang="tr-TR" sz="2400" dirty="0">
                <a:latin typeface="Times New Roman" panose="02020603050405020304" pitchFamily="18" charset="0"/>
                <a:cs typeface="Times New Roman" panose="02020603050405020304" pitchFamily="18" charset="0"/>
              </a:rPr>
              <a:t> MF, </a:t>
            </a:r>
            <a:r>
              <a:rPr lang="tr-TR" sz="2400" dirty="0" err="1">
                <a:latin typeface="Times New Roman" panose="02020603050405020304" pitchFamily="18" charset="0"/>
                <a:cs typeface="Times New Roman" panose="02020603050405020304" pitchFamily="18" charset="0"/>
              </a:rPr>
              <a:t>Canapicchi</a:t>
            </a:r>
            <a:r>
              <a:rPr lang="tr-TR" sz="2400" dirty="0">
                <a:latin typeface="Times New Roman" panose="02020603050405020304" pitchFamily="18" charset="0"/>
                <a:cs typeface="Times New Roman" panose="02020603050405020304" pitchFamily="18" charset="0"/>
              </a:rPr>
              <a:t> R. MRI </a:t>
            </a:r>
            <a:r>
              <a:rPr lang="tr-TR" sz="2400" dirty="0" err="1">
                <a:latin typeface="Times New Roman" panose="02020603050405020304" pitchFamily="18" charset="0"/>
                <a:cs typeface="Times New Roman" panose="02020603050405020304" pitchFamily="18" charset="0"/>
              </a:rPr>
              <a:t>and</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clinical</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characteristics</a:t>
            </a:r>
            <a:r>
              <a:rPr lang="tr-TR" sz="2400" dirty="0">
                <a:latin typeface="Times New Roman" panose="02020603050405020304" pitchFamily="18" charset="0"/>
                <a:cs typeface="Times New Roman" panose="02020603050405020304" pitchFamily="18" charset="0"/>
              </a:rPr>
              <a:t> of </a:t>
            </a:r>
            <a:r>
              <a:rPr lang="tr-TR" sz="2400" dirty="0" err="1">
                <a:latin typeface="Times New Roman" panose="02020603050405020304" pitchFamily="18" charset="0"/>
                <a:cs typeface="Times New Roman" panose="02020603050405020304" pitchFamily="18" charset="0"/>
              </a:rPr>
              <a:t>children</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with</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hemiplegic</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cerebral</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palsy</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Neuropediatrics</a:t>
            </a:r>
            <a:r>
              <a:rPr lang="tr-TR" sz="2400" dirty="0">
                <a:latin typeface="Times New Roman" panose="02020603050405020304" pitchFamily="18" charset="0"/>
                <a:cs typeface="Times New Roman" panose="02020603050405020304" pitchFamily="18" charset="0"/>
              </a:rPr>
              <a:t>. 1999;30(5):249–55. </a:t>
            </a:r>
          </a:p>
          <a:p>
            <a:r>
              <a:rPr lang="tr-TR" sz="2400" dirty="0">
                <a:latin typeface="Times New Roman" panose="02020603050405020304" pitchFamily="18" charset="0"/>
                <a:cs typeface="Times New Roman" panose="02020603050405020304" pitchFamily="18" charset="0"/>
              </a:rPr>
              <a:t>7. </a:t>
            </a:r>
            <a:r>
              <a:rPr lang="tr-TR" sz="2400" dirty="0" err="1">
                <a:latin typeface="Times New Roman" panose="02020603050405020304" pitchFamily="18" charset="0"/>
                <a:cs typeface="Times New Roman" panose="02020603050405020304" pitchFamily="18" charset="0"/>
              </a:rPr>
              <a:t>Badawi</a:t>
            </a:r>
            <a:r>
              <a:rPr lang="tr-TR" sz="2400" dirty="0">
                <a:latin typeface="Times New Roman" panose="02020603050405020304" pitchFamily="18" charset="0"/>
                <a:cs typeface="Times New Roman" panose="02020603050405020304" pitchFamily="18" charset="0"/>
              </a:rPr>
              <a:t> N, Watson L, </a:t>
            </a:r>
            <a:r>
              <a:rPr lang="tr-TR" sz="2400" dirty="0" err="1">
                <a:latin typeface="Times New Roman" panose="02020603050405020304" pitchFamily="18" charset="0"/>
                <a:cs typeface="Times New Roman" panose="02020603050405020304" pitchFamily="18" charset="0"/>
              </a:rPr>
              <a:t>Petterson</a:t>
            </a:r>
            <a:r>
              <a:rPr lang="tr-TR" sz="2400" dirty="0">
                <a:latin typeface="Times New Roman" panose="02020603050405020304" pitchFamily="18" charset="0"/>
                <a:cs typeface="Times New Roman" panose="02020603050405020304" pitchFamily="18" charset="0"/>
              </a:rPr>
              <a:t> B, et al. </a:t>
            </a:r>
            <a:r>
              <a:rPr lang="tr-TR" sz="2400" dirty="0" err="1">
                <a:latin typeface="Times New Roman" panose="02020603050405020304" pitchFamily="18" charset="0"/>
                <a:cs typeface="Times New Roman" panose="02020603050405020304" pitchFamily="18" charset="0"/>
              </a:rPr>
              <a:t>What</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constitues</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cerebral</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palsy</a:t>
            </a:r>
            <a:r>
              <a:rPr lang="tr-TR" sz="2400" dirty="0">
                <a:latin typeface="Times New Roman" panose="02020603050405020304" pitchFamily="18" charset="0"/>
                <a:cs typeface="Times New Roman" panose="02020603050405020304" pitchFamily="18" charset="0"/>
              </a:rPr>
              <a:t>? Dev </a:t>
            </a:r>
            <a:r>
              <a:rPr lang="tr-TR" sz="2400" dirty="0" err="1">
                <a:latin typeface="Times New Roman" panose="02020603050405020304" pitchFamily="18" charset="0"/>
                <a:cs typeface="Times New Roman" panose="02020603050405020304" pitchFamily="18" charset="0"/>
              </a:rPr>
              <a:t>Med</a:t>
            </a:r>
            <a:r>
              <a:rPr lang="tr-TR" sz="2400" dirty="0">
                <a:latin typeface="Times New Roman" panose="02020603050405020304" pitchFamily="18" charset="0"/>
                <a:cs typeface="Times New Roman" panose="02020603050405020304" pitchFamily="18" charset="0"/>
              </a:rPr>
              <a:t> Child </a:t>
            </a:r>
            <a:r>
              <a:rPr lang="tr-TR" sz="2400" dirty="0" err="1">
                <a:latin typeface="Times New Roman" panose="02020603050405020304" pitchFamily="18" charset="0"/>
                <a:cs typeface="Times New Roman" panose="02020603050405020304" pitchFamily="18" charset="0"/>
              </a:rPr>
              <a:t>Neurol</a:t>
            </a:r>
            <a:r>
              <a:rPr lang="tr-TR" sz="2400" dirty="0">
                <a:latin typeface="Times New Roman" panose="02020603050405020304" pitchFamily="18" charset="0"/>
                <a:cs typeface="Times New Roman" panose="02020603050405020304" pitchFamily="18" charset="0"/>
              </a:rPr>
              <a:t>. 1998;40:520-527.</a:t>
            </a:r>
          </a:p>
        </p:txBody>
      </p:sp>
      <p:pic>
        <p:nvPicPr>
          <p:cNvPr id="37" name="Resim 36">
            <a:extLst>
              <a:ext uri="{FF2B5EF4-FFF2-40B4-BE49-F238E27FC236}">
                <a16:creationId xmlns:a16="http://schemas.microsoft.com/office/drawing/2014/main" id="{246C6C71-6B88-46B7-A494-5F0EEA0E6B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525" y="28195504"/>
            <a:ext cx="5452848" cy="3311664"/>
          </a:xfrm>
          <a:prstGeom prst="rect">
            <a:avLst/>
          </a:prstGeom>
        </p:spPr>
      </p:pic>
      <p:pic>
        <p:nvPicPr>
          <p:cNvPr id="39" name="Resim 38">
            <a:extLst>
              <a:ext uri="{FF2B5EF4-FFF2-40B4-BE49-F238E27FC236}">
                <a16:creationId xmlns:a16="http://schemas.microsoft.com/office/drawing/2014/main" id="{00BA2CFE-20D4-4A91-8951-46DC3AC6B271}"/>
              </a:ext>
            </a:extLst>
          </p:cNvPr>
          <p:cNvPicPr>
            <a:picLocks noChangeAspect="1"/>
          </p:cNvPicPr>
          <p:nvPr/>
        </p:nvPicPr>
        <p:blipFill>
          <a:blip r:embed="rId4"/>
          <a:stretch>
            <a:fillRect/>
          </a:stretch>
        </p:blipFill>
        <p:spPr>
          <a:xfrm>
            <a:off x="6351373" y="28207826"/>
            <a:ext cx="5325771" cy="3305748"/>
          </a:xfrm>
          <a:prstGeom prst="rect">
            <a:avLst/>
          </a:prstGeom>
        </p:spPr>
      </p:pic>
      <p:pic>
        <p:nvPicPr>
          <p:cNvPr id="40" name="Resim 39">
            <a:extLst>
              <a:ext uri="{FF2B5EF4-FFF2-40B4-BE49-F238E27FC236}">
                <a16:creationId xmlns:a16="http://schemas.microsoft.com/office/drawing/2014/main" id="{F300D046-CBF3-4C24-A9C7-852B7F9019FA}"/>
              </a:ext>
            </a:extLst>
          </p:cNvPr>
          <p:cNvPicPr>
            <a:picLocks noChangeAspect="1"/>
          </p:cNvPicPr>
          <p:nvPr/>
        </p:nvPicPr>
        <p:blipFill>
          <a:blip r:embed="rId5"/>
          <a:stretch>
            <a:fillRect/>
          </a:stretch>
        </p:blipFill>
        <p:spPr>
          <a:xfrm>
            <a:off x="6645364" y="5140544"/>
            <a:ext cx="5054512" cy="3318070"/>
          </a:xfrm>
          <a:prstGeom prst="rect">
            <a:avLst/>
          </a:prstGeom>
        </p:spPr>
      </p:pic>
      <p:pic>
        <p:nvPicPr>
          <p:cNvPr id="41" name="Resim 40">
            <a:extLst>
              <a:ext uri="{FF2B5EF4-FFF2-40B4-BE49-F238E27FC236}">
                <a16:creationId xmlns:a16="http://schemas.microsoft.com/office/drawing/2014/main" id="{21072DC3-195F-4804-9719-C552C51DD89A}"/>
              </a:ext>
            </a:extLst>
          </p:cNvPr>
          <p:cNvPicPr>
            <a:picLocks noChangeAspect="1"/>
          </p:cNvPicPr>
          <p:nvPr/>
        </p:nvPicPr>
        <p:blipFill>
          <a:blip r:embed="rId6"/>
          <a:stretch>
            <a:fillRect/>
          </a:stretch>
        </p:blipFill>
        <p:spPr>
          <a:xfrm>
            <a:off x="904888" y="5139644"/>
            <a:ext cx="5740476" cy="3311665"/>
          </a:xfrm>
          <a:prstGeom prst="rect">
            <a:avLst/>
          </a:prstGeom>
        </p:spPr>
      </p:pic>
      <p:pic>
        <p:nvPicPr>
          <p:cNvPr id="13" name="Resim 12">
            <a:extLst>
              <a:ext uri="{FF2B5EF4-FFF2-40B4-BE49-F238E27FC236}">
                <a16:creationId xmlns:a16="http://schemas.microsoft.com/office/drawing/2014/main" id="{1EE17F9C-3156-4F5D-A538-43F9EECF8114}"/>
              </a:ext>
            </a:extLst>
          </p:cNvPr>
          <p:cNvPicPr>
            <a:picLocks noChangeAspect="1"/>
          </p:cNvPicPr>
          <p:nvPr/>
        </p:nvPicPr>
        <p:blipFill>
          <a:blip r:embed="rId7"/>
          <a:stretch>
            <a:fillRect/>
          </a:stretch>
        </p:blipFill>
        <p:spPr>
          <a:xfrm>
            <a:off x="12664695" y="12644352"/>
            <a:ext cx="10980737" cy="5127180"/>
          </a:xfrm>
          <a:prstGeom prst="rect">
            <a:avLst/>
          </a:prstGeom>
        </p:spPr>
      </p:pic>
      <p:pic>
        <p:nvPicPr>
          <p:cNvPr id="2" name="Resim 1">
            <a:extLst>
              <a:ext uri="{FF2B5EF4-FFF2-40B4-BE49-F238E27FC236}">
                <a16:creationId xmlns:a16="http://schemas.microsoft.com/office/drawing/2014/main" id="{4C9CF80D-87AB-43EF-9C8B-7B3743C883BC}"/>
              </a:ext>
            </a:extLst>
          </p:cNvPr>
          <p:cNvPicPr>
            <a:picLocks noChangeAspect="1"/>
          </p:cNvPicPr>
          <p:nvPr/>
        </p:nvPicPr>
        <p:blipFill>
          <a:blip r:embed="rId8"/>
          <a:stretch>
            <a:fillRect/>
          </a:stretch>
        </p:blipFill>
        <p:spPr>
          <a:xfrm>
            <a:off x="12664695" y="5170164"/>
            <a:ext cx="11024610" cy="6998078"/>
          </a:xfrm>
          <a:prstGeom prst="rect">
            <a:avLst/>
          </a:prstGeom>
        </p:spPr>
      </p:pic>
      <p:pic>
        <p:nvPicPr>
          <p:cNvPr id="7" name="Resim 6">
            <a:extLst>
              <a:ext uri="{FF2B5EF4-FFF2-40B4-BE49-F238E27FC236}">
                <a16:creationId xmlns:a16="http://schemas.microsoft.com/office/drawing/2014/main" id="{90E1A457-8414-4A9A-ADD2-0BF2F8AC3B89}"/>
              </a:ext>
            </a:extLst>
          </p:cNvPr>
          <p:cNvPicPr>
            <a:picLocks noChangeAspect="1"/>
          </p:cNvPicPr>
          <p:nvPr/>
        </p:nvPicPr>
        <p:blipFill>
          <a:blip r:embed="rId9"/>
          <a:stretch>
            <a:fillRect/>
          </a:stretch>
        </p:blipFill>
        <p:spPr>
          <a:xfrm>
            <a:off x="-518983" y="22965875"/>
            <a:ext cx="12218860" cy="4925995"/>
          </a:xfrm>
          <a:prstGeom prst="rect">
            <a:avLst/>
          </a:prstGeom>
        </p:spPr>
      </p:pic>
    </p:spTree>
    <p:extLst>
      <p:ext uri="{BB962C8B-B14F-4D97-AF65-F5344CB8AC3E}">
        <p14:creationId xmlns:p14="http://schemas.microsoft.com/office/powerpoint/2010/main" val="3936208388"/>
      </p:ext>
    </p:extLst>
  </p:cSld>
  <p:clrMapOvr>
    <a:masterClrMapping/>
  </p:clrMapOvr>
</p:sld>
</file>

<file path=ppt/theme/theme1.xml><?xml version="1.0" encoding="utf-8"?>
<a:theme xmlns:a="http://schemas.openxmlformats.org/drawingml/2006/main" name="Temel">
  <a:themeElements>
    <a:clrScheme name="Kırmızı">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Tem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mel">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docProps/app.xml><?xml version="1.0" encoding="utf-8"?>
<Properties xmlns="http://schemas.openxmlformats.org/officeDocument/2006/extended-properties" xmlns:vt="http://schemas.openxmlformats.org/officeDocument/2006/docPropsVTypes">
  <Template>TM03457444[[fn=Temel]]</Template>
  <TotalTime>293</TotalTime>
  <Words>749</Words>
  <Application>Microsoft Office PowerPoint</Application>
  <PresentationFormat>Özel</PresentationFormat>
  <Paragraphs>25</Paragraphs>
  <Slides>1</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vt:i4>
      </vt:variant>
    </vt:vector>
  </HeadingPairs>
  <TitlesOfParts>
    <vt:vector size="5" baseType="lpstr">
      <vt:lpstr>Calibri</vt:lpstr>
      <vt:lpstr>Corbel</vt:lpstr>
      <vt:lpstr>Times New Roman</vt:lpstr>
      <vt:lpstr>Temel</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ümit koban</dc:creator>
  <cp:lastModifiedBy>ümit koban</cp:lastModifiedBy>
  <cp:revision>40</cp:revision>
  <dcterms:created xsi:type="dcterms:W3CDTF">2021-05-30T21:18:49Z</dcterms:created>
  <dcterms:modified xsi:type="dcterms:W3CDTF">2021-06-02T18:50:26Z</dcterms:modified>
</cp:coreProperties>
</file>